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485" r:id="rId2"/>
    <p:sldId id="472" r:id="rId3"/>
    <p:sldId id="616" r:id="rId4"/>
    <p:sldId id="626" r:id="rId5"/>
    <p:sldId id="663" r:id="rId6"/>
    <p:sldId id="676" r:id="rId7"/>
    <p:sldId id="683" r:id="rId8"/>
    <p:sldId id="702" r:id="rId9"/>
    <p:sldId id="711" r:id="rId10"/>
    <p:sldId id="712" r:id="rId11"/>
    <p:sldId id="684" r:id="rId12"/>
    <p:sldId id="705" r:id="rId13"/>
    <p:sldId id="694" r:id="rId14"/>
    <p:sldId id="695" r:id="rId15"/>
    <p:sldId id="696" r:id="rId16"/>
    <p:sldId id="685" r:id="rId17"/>
    <p:sldId id="697" r:id="rId18"/>
    <p:sldId id="692" r:id="rId19"/>
    <p:sldId id="706" r:id="rId20"/>
    <p:sldId id="698" r:id="rId21"/>
    <p:sldId id="707" r:id="rId22"/>
    <p:sldId id="647" r:id="rId23"/>
    <p:sldId id="699" r:id="rId24"/>
    <p:sldId id="648" r:id="rId25"/>
    <p:sldId id="649" r:id="rId26"/>
    <p:sldId id="650" r:id="rId27"/>
    <p:sldId id="651" r:id="rId28"/>
    <p:sldId id="646" r:id="rId29"/>
    <p:sldId id="708" r:id="rId30"/>
    <p:sldId id="709" r:id="rId31"/>
    <p:sldId id="710" r:id="rId32"/>
    <p:sldId id="713" r:id="rId33"/>
    <p:sldId id="678" r:id="rId34"/>
    <p:sldId id="680" r:id="rId35"/>
    <p:sldId id="681" r:id="rId36"/>
    <p:sldId id="714" r:id="rId37"/>
    <p:sldId id="715" r:id="rId38"/>
    <p:sldId id="716" r:id="rId39"/>
    <p:sldId id="717" r:id="rId40"/>
    <p:sldId id="719" r:id="rId41"/>
    <p:sldId id="720" r:id="rId42"/>
    <p:sldId id="721" r:id="rId43"/>
    <p:sldId id="722" r:id="rId44"/>
    <p:sldId id="723" r:id="rId45"/>
    <p:sldId id="724" r:id="rId46"/>
    <p:sldId id="718" r:id="rId47"/>
    <p:sldId id="725" r:id="rId48"/>
    <p:sldId id="726" r:id="rId49"/>
    <p:sldId id="727" r:id="rId50"/>
    <p:sldId id="729" r:id="rId51"/>
    <p:sldId id="621" r:id="rId52"/>
    <p:sldId id="273"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崔 哲" initials="崔" lastIdx="1" clrIdx="0">
    <p:extLst>
      <p:ext uri="{19B8F6BF-5375-455C-9EA6-DF929625EA0E}">
        <p15:presenceInfo xmlns:p15="http://schemas.microsoft.com/office/powerpoint/2012/main" userId="959554757f41a68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28" autoAdjust="0"/>
    <p:restoredTop sz="96366" autoAdjust="0"/>
  </p:normalViewPr>
  <p:slideViewPr>
    <p:cSldViewPr snapToGrid="0">
      <p:cViewPr>
        <p:scale>
          <a:sx n="66" d="100"/>
          <a:sy n="66" d="100"/>
        </p:scale>
        <p:origin x="1998" y="11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05T21:36:52.124"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8AF764-7EDC-49FB-8EDC-2F851785684F}" type="datetimeFigureOut">
              <a:rPr lang="zh-CN" altLang="en-US" smtClean="0"/>
              <a:t>2019/9/6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0291F7-0512-420D-90E7-CA1D34F64878}" type="slidenum">
              <a:rPr lang="zh-CN" altLang="en-US" smtClean="0"/>
              <a:t>‹#›</a:t>
            </a:fld>
            <a:endParaRPr lang="zh-CN" altLang="en-US"/>
          </a:p>
        </p:txBody>
      </p:sp>
    </p:spTree>
    <p:extLst>
      <p:ext uri="{BB962C8B-B14F-4D97-AF65-F5344CB8AC3E}">
        <p14:creationId xmlns:p14="http://schemas.microsoft.com/office/powerpoint/2010/main" val="1713105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86688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2</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9971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Lastly, saliency detection are mainly formulated as binary classiﬁcation problems, i.e., either foreground or background. Compared with image classiﬁcation tasks with thousands of categories, the supervision of binary labels is relatively weak to eﬀectively train a deep CNN with a huge number of parameters. </a:t>
            </a:r>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12</a:t>
            </a:fld>
            <a:endParaRPr lang="zh-CN" altLang="en-US"/>
          </a:p>
        </p:txBody>
      </p:sp>
    </p:spTree>
    <p:extLst>
      <p:ext uri="{BB962C8B-B14F-4D97-AF65-F5344CB8AC3E}">
        <p14:creationId xmlns:p14="http://schemas.microsoft.com/office/powerpoint/2010/main" val="283723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342900">
              <a:lnSpc>
                <a:spcPct val="150000"/>
              </a:lnSpc>
              <a:defRPr/>
            </a:pPr>
            <a:r>
              <a:rPr lang="en-US" altLang="zh-CN" sz="1200" b="1" kern="0" dirty="0">
                <a:solidFill>
                  <a:srgbClr val="071F65"/>
                </a:solidFill>
                <a:latin typeface="微软雅黑" pitchFamily="34" charset="-122"/>
                <a:ea typeface="微软雅黑" pitchFamily="34" charset="-122"/>
              </a:rPr>
              <a:t>The master net helps locate salient objects, while the reﬁnement net with a spatial pyramid module helps gradually generate finer details and embed global context information. </a:t>
            </a:r>
          </a:p>
          <a:p>
            <a:pPr defTabSz="342900">
              <a:lnSpc>
                <a:spcPct val="150000"/>
              </a:lnSpc>
              <a:defRPr/>
            </a:pPr>
            <a:r>
              <a:rPr lang="en-US" altLang="zh-CN" sz="1200" b="1" kern="0" dirty="0">
                <a:solidFill>
                  <a:srgbClr val="071F65"/>
                </a:solidFill>
                <a:latin typeface="微软雅黑" pitchFamily="34" charset="-122"/>
                <a:ea typeface="微软雅黑" pitchFamily="34" charset="-122"/>
              </a:rPr>
              <a:t>In the first stage, our approach generates a mask encoding in a feedforward manner, which is simply a semantically meaningful saliency map (Fig. 1.d). Then, in the next stages, reﬁnement nets are utilized to successively reﬁne the preceding saliency maps stage by stage (Fig. 1.e). </a:t>
            </a:r>
          </a:p>
          <a:p>
            <a:pPr defTabSz="342900">
              <a:lnSpc>
                <a:spcPct val="150000"/>
              </a:lnSpc>
              <a:defRPr/>
            </a:pPr>
            <a:r>
              <a:rPr lang="en-US" altLang="zh-CN" dirty="0"/>
              <a:t>The stage-wise reﬁnement network efﬁciently merges high-level semantic knowledge encoded in the master network layers with the spatially rich information of low-level features encoded in the reﬁnement net.</a:t>
            </a:r>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20</a:t>
            </a:fld>
            <a:endParaRPr lang="zh-CN" altLang="en-US"/>
          </a:p>
        </p:txBody>
      </p:sp>
    </p:spTree>
    <p:extLst>
      <p:ext uri="{BB962C8B-B14F-4D97-AF65-F5344CB8AC3E}">
        <p14:creationId xmlns:p14="http://schemas.microsoft.com/office/powerpoint/2010/main" val="859547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952C9E-ACD2-42D5-BD93-23DB31F61EB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66638FB-1D56-49CA-9741-1F69502667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2E7CFBB-EBE6-4B86-8DD7-4E20B5005256}"/>
              </a:ext>
            </a:extLst>
          </p:cNvPr>
          <p:cNvSpPr>
            <a:spLocks noGrp="1"/>
          </p:cNvSpPr>
          <p:nvPr>
            <p:ph type="dt" sz="half" idx="10"/>
          </p:nvPr>
        </p:nvSpPr>
        <p:spPr/>
        <p:txBody>
          <a:bodyPr/>
          <a:lstStyle/>
          <a:p>
            <a:fld id="{1A813316-DEB0-4273-B3C5-C015A07E2E73}" type="datetimeFigureOut">
              <a:rPr lang="zh-CN" altLang="en-US" smtClean="0"/>
              <a:t>2019/9/6</a:t>
            </a:fld>
            <a:endParaRPr lang="zh-CN" altLang="en-US"/>
          </a:p>
        </p:txBody>
      </p:sp>
      <p:sp>
        <p:nvSpPr>
          <p:cNvPr id="5" name="页脚占位符 4">
            <a:extLst>
              <a:ext uri="{FF2B5EF4-FFF2-40B4-BE49-F238E27FC236}">
                <a16:creationId xmlns:a16="http://schemas.microsoft.com/office/drawing/2014/main" id="{3E67FFD8-5E70-40BC-A9BB-A13F50DF50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2439F7-1B08-437C-AC75-7AB276C0DBFC}"/>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157280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0E8A10-EF1B-4248-AED0-B29E4BB15F1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8D671FB-0BF2-42D6-B2D9-F6199A4405D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D5AB-420C-437D-BF0A-9D46C59CE7DB}"/>
              </a:ext>
            </a:extLst>
          </p:cNvPr>
          <p:cNvSpPr>
            <a:spLocks noGrp="1"/>
          </p:cNvSpPr>
          <p:nvPr>
            <p:ph type="dt" sz="half" idx="10"/>
          </p:nvPr>
        </p:nvSpPr>
        <p:spPr/>
        <p:txBody>
          <a:bodyPr/>
          <a:lstStyle/>
          <a:p>
            <a:fld id="{1A813316-DEB0-4273-B3C5-C015A07E2E73}" type="datetimeFigureOut">
              <a:rPr lang="zh-CN" altLang="en-US" smtClean="0"/>
              <a:t>2019/9/6</a:t>
            </a:fld>
            <a:endParaRPr lang="zh-CN" altLang="en-US"/>
          </a:p>
        </p:txBody>
      </p:sp>
      <p:sp>
        <p:nvSpPr>
          <p:cNvPr id="5" name="页脚占位符 4">
            <a:extLst>
              <a:ext uri="{FF2B5EF4-FFF2-40B4-BE49-F238E27FC236}">
                <a16:creationId xmlns:a16="http://schemas.microsoft.com/office/drawing/2014/main" id="{F1752F5C-A30C-44C6-AA72-2741906960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2F6748-3041-4735-B50A-3558EF3D148F}"/>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221639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B5A0B1B-D0ED-4365-BB82-F69F6E7EEBC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DDEB838-EE27-427C-8184-97B05BF4EB9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2AD041-E8DF-48F5-B074-3DDAABEB706D}"/>
              </a:ext>
            </a:extLst>
          </p:cNvPr>
          <p:cNvSpPr>
            <a:spLocks noGrp="1"/>
          </p:cNvSpPr>
          <p:nvPr>
            <p:ph type="dt" sz="half" idx="10"/>
          </p:nvPr>
        </p:nvSpPr>
        <p:spPr/>
        <p:txBody>
          <a:bodyPr/>
          <a:lstStyle/>
          <a:p>
            <a:fld id="{1A813316-DEB0-4273-B3C5-C015A07E2E73}" type="datetimeFigureOut">
              <a:rPr lang="zh-CN" altLang="en-US" smtClean="0"/>
              <a:t>2019/9/6</a:t>
            </a:fld>
            <a:endParaRPr lang="zh-CN" altLang="en-US"/>
          </a:p>
        </p:txBody>
      </p:sp>
      <p:sp>
        <p:nvSpPr>
          <p:cNvPr id="5" name="页脚占位符 4">
            <a:extLst>
              <a:ext uri="{FF2B5EF4-FFF2-40B4-BE49-F238E27FC236}">
                <a16:creationId xmlns:a16="http://schemas.microsoft.com/office/drawing/2014/main" id="{A5B2B884-8A47-445C-A000-77C1788DBB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28F7E8-A5BF-45EA-BA06-4298BF4B54A0}"/>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1747601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913775" y="2367093"/>
            <a:ext cx="10363828" cy="342410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1C62CCE-28B2-40D5-80E1-1F37970C1391}" type="datetimeFigureOut">
              <a:rPr lang="zh-CN" altLang="en-US" smtClean="0">
                <a:solidFill>
                  <a:prstClr val="black"/>
                </a:solidFill>
              </a:rPr>
              <a:pPr/>
              <a:t>2019/9/6</a:t>
            </a:fld>
            <a:endParaRPr lang="zh-CN" altLang="en-US">
              <a:solidFill>
                <a:prstClr val="black"/>
              </a:solidFill>
            </a:endParaRPr>
          </a:p>
        </p:txBody>
      </p:sp>
      <p:sp>
        <p:nvSpPr>
          <p:cNvPr id="5" name="Footer Placeholder 4"/>
          <p:cNvSpPr>
            <a:spLocks noGrp="1"/>
          </p:cNvSpPr>
          <p:nvPr>
            <p:ph type="ftr" sz="quarter" idx="11"/>
          </p:nvPr>
        </p:nvSpPr>
        <p:spPr/>
        <p:txBody>
          <a:bodyPr/>
          <a:lstStyle/>
          <a:p>
            <a:endParaRPr lang="zh-CN" altLang="en-US">
              <a:solidFill>
                <a:prstClr val="black"/>
              </a:solidFill>
            </a:endParaRPr>
          </a:p>
        </p:txBody>
      </p:sp>
      <p:sp>
        <p:nvSpPr>
          <p:cNvPr id="6" name="Slide Number Placeholder 5"/>
          <p:cNvSpPr>
            <a:spLocks noGrp="1"/>
          </p:cNvSpPr>
          <p:nvPr>
            <p:ph type="sldNum" sz="quarter" idx="12"/>
          </p:nvPr>
        </p:nvSpPr>
        <p:spPr/>
        <p:txBody>
          <a:bodyPr/>
          <a:lstStyle/>
          <a:p>
            <a:fld id="{DE892DB8-D1F5-4E85-9658-AC7A4C466A2E}"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7184900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advClick="0" advTm="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A534F-ACA9-4717-980C-5E59CD9E5D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EF3BDA-E89B-46D0-8741-96BBFE20F1A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9890F64-B8BB-4FC4-B702-989E1D90D056}"/>
              </a:ext>
            </a:extLst>
          </p:cNvPr>
          <p:cNvSpPr>
            <a:spLocks noGrp="1"/>
          </p:cNvSpPr>
          <p:nvPr>
            <p:ph type="dt" sz="half" idx="10"/>
          </p:nvPr>
        </p:nvSpPr>
        <p:spPr/>
        <p:txBody>
          <a:bodyPr/>
          <a:lstStyle/>
          <a:p>
            <a:fld id="{1A813316-DEB0-4273-B3C5-C015A07E2E73}" type="datetimeFigureOut">
              <a:rPr lang="zh-CN" altLang="en-US" smtClean="0"/>
              <a:t>2019/9/6</a:t>
            </a:fld>
            <a:endParaRPr lang="zh-CN" altLang="en-US"/>
          </a:p>
        </p:txBody>
      </p:sp>
      <p:sp>
        <p:nvSpPr>
          <p:cNvPr id="5" name="页脚占位符 4">
            <a:extLst>
              <a:ext uri="{FF2B5EF4-FFF2-40B4-BE49-F238E27FC236}">
                <a16:creationId xmlns:a16="http://schemas.microsoft.com/office/drawing/2014/main" id="{AEFF2D87-9313-4FF7-BEF5-42A39AD9AFD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470F5AD-659B-442C-AD3B-756F0A9FAE8C}"/>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2293202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BDE3C8-FCEB-465C-ADDC-8A3435FC918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2D7E99A-C867-42E6-B863-BEB2F3EB0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573326-A69E-46E8-A884-70C4668BE250}"/>
              </a:ext>
            </a:extLst>
          </p:cNvPr>
          <p:cNvSpPr>
            <a:spLocks noGrp="1"/>
          </p:cNvSpPr>
          <p:nvPr>
            <p:ph type="dt" sz="half" idx="10"/>
          </p:nvPr>
        </p:nvSpPr>
        <p:spPr/>
        <p:txBody>
          <a:bodyPr/>
          <a:lstStyle/>
          <a:p>
            <a:fld id="{1A813316-DEB0-4273-B3C5-C015A07E2E73}" type="datetimeFigureOut">
              <a:rPr lang="zh-CN" altLang="en-US" smtClean="0"/>
              <a:t>2019/9/6</a:t>
            </a:fld>
            <a:endParaRPr lang="zh-CN" altLang="en-US"/>
          </a:p>
        </p:txBody>
      </p:sp>
      <p:sp>
        <p:nvSpPr>
          <p:cNvPr id="5" name="页脚占位符 4">
            <a:extLst>
              <a:ext uri="{FF2B5EF4-FFF2-40B4-BE49-F238E27FC236}">
                <a16:creationId xmlns:a16="http://schemas.microsoft.com/office/drawing/2014/main" id="{BC91C4BC-A093-4D04-9169-8DF04A294B5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19D27D-0D90-4AEB-990E-AFA15B805DE7}"/>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1761712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34504-0BB8-4970-A501-C2B164C3F21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DB69A0-7590-4313-88D5-51BD7E59D4B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06163B1-88FE-4810-8060-9180EB20A00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7A991C-7C15-47EC-942F-7AA127307D9E}"/>
              </a:ext>
            </a:extLst>
          </p:cNvPr>
          <p:cNvSpPr>
            <a:spLocks noGrp="1"/>
          </p:cNvSpPr>
          <p:nvPr>
            <p:ph type="dt" sz="half" idx="10"/>
          </p:nvPr>
        </p:nvSpPr>
        <p:spPr/>
        <p:txBody>
          <a:bodyPr/>
          <a:lstStyle/>
          <a:p>
            <a:fld id="{1A813316-DEB0-4273-B3C5-C015A07E2E73}" type="datetimeFigureOut">
              <a:rPr lang="zh-CN" altLang="en-US" smtClean="0"/>
              <a:t>2019/9/6</a:t>
            </a:fld>
            <a:endParaRPr lang="zh-CN" altLang="en-US"/>
          </a:p>
        </p:txBody>
      </p:sp>
      <p:sp>
        <p:nvSpPr>
          <p:cNvPr id="6" name="页脚占位符 5">
            <a:extLst>
              <a:ext uri="{FF2B5EF4-FFF2-40B4-BE49-F238E27FC236}">
                <a16:creationId xmlns:a16="http://schemas.microsoft.com/office/drawing/2014/main" id="{136ABCEE-BF08-4703-BC41-364C53FD9B7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5F42F2-875F-41EA-A26F-64605AE88B79}"/>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1247672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BF14E-046D-477D-9643-409FF5E4FB7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1397BCC-3FEA-47B1-8609-F54A52254A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0103D0-D60A-41B7-A1FA-9EB78B347CB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92BB9E4-817B-4A2B-863D-86895B86C0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26612BF-B102-4FE7-B71F-3A5F36A99AA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A0FFA6B-87AD-42B8-A2F9-5A815CAEB981}"/>
              </a:ext>
            </a:extLst>
          </p:cNvPr>
          <p:cNvSpPr>
            <a:spLocks noGrp="1"/>
          </p:cNvSpPr>
          <p:nvPr>
            <p:ph type="dt" sz="half" idx="10"/>
          </p:nvPr>
        </p:nvSpPr>
        <p:spPr/>
        <p:txBody>
          <a:bodyPr/>
          <a:lstStyle/>
          <a:p>
            <a:fld id="{1A813316-DEB0-4273-B3C5-C015A07E2E73}" type="datetimeFigureOut">
              <a:rPr lang="zh-CN" altLang="en-US" smtClean="0"/>
              <a:t>2019/9/6</a:t>
            </a:fld>
            <a:endParaRPr lang="zh-CN" altLang="en-US"/>
          </a:p>
        </p:txBody>
      </p:sp>
      <p:sp>
        <p:nvSpPr>
          <p:cNvPr id="8" name="页脚占位符 7">
            <a:extLst>
              <a:ext uri="{FF2B5EF4-FFF2-40B4-BE49-F238E27FC236}">
                <a16:creationId xmlns:a16="http://schemas.microsoft.com/office/drawing/2014/main" id="{6FC2C166-0CAA-4885-8C16-A1FD3C0432B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BE64D7E-0E62-4FC1-B0CB-247642A42F06}"/>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744782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6ED791-8393-4B7B-9CFA-BEE04080637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4DC7862-92BD-4742-AD75-9298BD2B1960}"/>
              </a:ext>
            </a:extLst>
          </p:cNvPr>
          <p:cNvSpPr>
            <a:spLocks noGrp="1"/>
          </p:cNvSpPr>
          <p:nvPr>
            <p:ph type="dt" sz="half" idx="10"/>
          </p:nvPr>
        </p:nvSpPr>
        <p:spPr/>
        <p:txBody>
          <a:bodyPr/>
          <a:lstStyle/>
          <a:p>
            <a:fld id="{1A813316-DEB0-4273-B3C5-C015A07E2E73}" type="datetimeFigureOut">
              <a:rPr lang="zh-CN" altLang="en-US" smtClean="0"/>
              <a:t>2019/9/6</a:t>
            </a:fld>
            <a:endParaRPr lang="zh-CN" altLang="en-US"/>
          </a:p>
        </p:txBody>
      </p:sp>
      <p:sp>
        <p:nvSpPr>
          <p:cNvPr id="4" name="页脚占位符 3">
            <a:extLst>
              <a:ext uri="{FF2B5EF4-FFF2-40B4-BE49-F238E27FC236}">
                <a16:creationId xmlns:a16="http://schemas.microsoft.com/office/drawing/2014/main" id="{AF6D531E-AD84-4818-95E2-AA1ADF57233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CF5007A-2FBA-4ED8-9F91-E5B2DE3425E6}"/>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1160143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4AF6BCF-EF4F-413C-8C5A-81B775F37A6A}"/>
              </a:ext>
            </a:extLst>
          </p:cNvPr>
          <p:cNvSpPr>
            <a:spLocks noGrp="1"/>
          </p:cNvSpPr>
          <p:nvPr>
            <p:ph type="dt" sz="half" idx="10"/>
          </p:nvPr>
        </p:nvSpPr>
        <p:spPr/>
        <p:txBody>
          <a:bodyPr/>
          <a:lstStyle/>
          <a:p>
            <a:fld id="{1A813316-DEB0-4273-B3C5-C015A07E2E73}" type="datetimeFigureOut">
              <a:rPr lang="zh-CN" altLang="en-US" smtClean="0"/>
              <a:t>2019/9/6</a:t>
            </a:fld>
            <a:endParaRPr lang="zh-CN" altLang="en-US"/>
          </a:p>
        </p:txBody>
      </p:sp>
      <p:sp>
        <p:nvSpPr>
          <p:cNvPr id="3" name="页脚占位符 2">
            <a:extLst>
              <a:ext uri="{FF2B5EF4-FFF2-40B4-BE49-F238E27FC236}">
                <a16:creationId xmlns:a16="http://schemas.microsoft.com/office/drawing/2014/main" id="{65BA87CE-BD8F-4DFA-BBBF-48131E0F5BB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2780292-9CC2-4A22-8F8D-953861AC2CCC}"/>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705493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35CCBE-55EF-49FD-88A3-1B02B800C95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8471952-2595-434C-969C-DAC018AA23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28607D6-11B2-4951-B2C2-692F094159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5007EE0-4911-44DB-AE4E-74EF17BDBFB1}"/>
              </a:ext>
            </a:extLst>
          </p:cNvPr>
          <p:cNvSpPr>
            <a:spLocks noGrp="1"/>
          </p:cNvSpPr>
          <p:nvPr>
            <p:ph type="dt" sz="half" idx="10"/>
          </p:nvPr>
        </p:nvSpPr>
        <p:spPr/>
        <p:txBody>
          <a:bodyPr/>
          <a:lstStyle/>
          <a:p>
            <a:fld id="{1A813316-DEB0-4273-B3C5-C015A07E2E73}" type="datetimeFigureOut">
              <a:rPr lang="zh-CN" altLang="en-US" smtClean="0"/>
              <a:t>2019/9/6</a:t>
            </a:fld>
            <a:endParaRPr lang="zh-CN" altLang="en-US"/>
          </a:p>
        </p:txBody>
      </p:sp>
      <p:sp>
        <p:nvSpPr>
          <p:cNvPr id="6" name="页脚占位符 5">
            <a:extLst>
              <a:ext uri="{FF2B5EF4-FFF2-40B4-BE49-F238E27FC236}">
                <a16:creationId xmlns:a16="http://schemas.microsoft.com/office/drawing/2014/main" id="{53F3A9DB-5C92-4A0F-9CF8-9A947DDB2DB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5040F8E-37FA-4B94-8893-D23630D3C929}"/>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46420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402AC4-C384-4913-B5D8-680E2351F9B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8C837AB-760A-4362-B51B-928CE7D5F9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E61ED5C-0017-4F08-B299-74F338E68A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3ECE31B-2A18-4844-8EBB-2DF472D0C3CB}"/>
              </a:ext>
            </a:extLst>
          </p:cNvPr>
          <p:cNvSpPr>
            <a:spLocks noGrp="1"/>
          </p:cNvSpPr>
          <p:nvPr>
            <p:ph type="dt" sz="half" idx="10"/>
          </p:nvPr>
        </p:nvSpPr>
        <p:spPr/>
        <p:txBody>
          <a:bodyPr/>
          <a:lstStyle/>
          <a:p>
            <a:fld id="{1A813316-DEB0-4273-B3C5-C015A07E2E73}" type="datetimeFigureOut">
              <a:rPr lang="zh-CN" altLang="en-US" smtClean="0"/>
              <a:t>2019/9/6</a:t>
            </a:fld>
            <a:endParaRPr lang="zh-CN" altLang="en-US"/>
          </a:p>
        </p:txBody>
      </p:sp>
      <p:sp>
        <p:nvSpPr>
          <p:cNvPr id="6" name="页脚占位符 5">
            <a:extLst>
              <a:ext uri="{FF2B5EF4-FFF2-40B4-BE49-F238E27FC236}">
                <a16:creationId xmlns:a16="http://schemas.microsoft.com/office/drawing/2014/main" id="{802099B4-BDF3-403E-9AF4-9DC21AD51B4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225DC47-1DC2-42BD-A1E2-02BE9CBBF244}"/>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3492417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6EA66FA-9D5E-4467-AFD1-0D8598B7CB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3673F71-E84A-45A9-B979-E6945C1832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A72D835-A65E-4AA7-ADFA-13FC9652FC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813316-DEB0-4273-B3C5-C015A07E2E73}" type="datetimeFigureOut">
              <a:rPr lang="zh-CN" altLang="en-US" smtClean="0"/>
              <a:t>2019/9/6</a:t>
            </a:fld>
            <a:endParaRPr lang="zh-CN" altLang="en-US"/>
          </a:p>
        </p:txBody>
      </p:sp>
      <p:sp>
        <p:nvSpPr>
          <p:cNvPr id="5" name="页脚占位符 4">
            <a:extLst>
              <a:ext uri="{FF2B5EF4-FFF2-40B4-BE49-F238E27FC236}">
                <a16:creationId xmlns:a16="http://schemas.microsoft.com/office/drawing/2014/main" id="{AD898367-6234-471D-AD8B-FB563FCD08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782641B-46C8-41DF-8658-F872807D56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2512429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flipH="1">
            <a:off x="1874431" y="3384023"/>
            <a:ext cx="871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5"/>
          <p:cNvSpPr txBox="1"/>
          <p:nvPr/>
        </p:nvSpPr>
        <p:spPr>
          <a:xfrm>
            <a:off x="9894571" y="6191726"/>
            <a:ext cx="1982892" cy="369332"/>
          </a:xfrm>
          <a:prstGeom prst="rect">
            <a:avLst/>
          </a:prstGeom>
          <a:noFill/>
        </p:spPr>
        <p:txBody>
          <a:bodyPr wrap="square" lIns="91440" tIns="45720" rIns="91440" bIns="45720" rtlCol="0">
            <a:spAutoFit/>
          </a:bodyPr>
          <a:lstStyle/>
          <a:p>
            <a:pPr algn="ctr" defTabSz="457189"/>
            <a:r>
              <a:rPr lang="en-US" altLang="zh-CN" dirty="0"/>
              <a:t>2019</a:t>
            </a:r>
            <a:r>
              <a:rPr lang="zh-CN" altLang="en-US" dirty="0"/>
              <a:t>年</a:t>
            </a:r>
            <a:r>
              <a:rPr lang="en-US" altLang="zh-CN" dirty="0"/>
              <a:t>9</a:t>
            </a:r>
            <a:r>
              <a:rPr lang="zh-CN" altLang="en-US" dirty="0"/>
              <a:t>月</a:t>
            </a:r>
            <a:r>
              <a:rPr lang="en-US" altLang="zh-CN" dirty="0"/>
              <a:t>9</a:t>
            </a:r>
            <a:r>
              <a:rPr lang="zh-CN" altLang="en-US" dirty="0"/>
              <a:t>日</a:t>
            </a:r>
          </a:p>
        </p:txBody>
      </p:sp>
      <p:sp>
        <p:nvSpPr>
          <p:cNvPr id="16" name="矩形 15"/>
          <p:cNvSpPr/>
          <p:nvPr/>
        </p:nvSpPr>
        <p:spPr>
          <a:xfrm>
            <a:off x="911824" y="2331444"/>
            <a:ext cx="10635575" cy="769441"/>
          </a:xfrm>
          <a:prstGeom prst="rect">
            <a:avLst/>
          </a:prstGeom>
        </p:spPr>
        <p:txBody>
          <a:bodyPr wrap="square" lIns="91440" tIns="45720" rIns="91440" bIns="45720">
            <a:spAutoFit/>
          </a:bodyPr>
          <a:lstStyle/>
          <a:p>
            <a:pPr algn="ctr" defTabSz="457189"/>
            <a:r>
              <a:rPr lang="en-US" altLang="zh-CN" sz="4400" dirty="0"/>
              <a:t>Visual Saliency Detection</a:t>
            </a:r>
          </a:p>
        </p:txBody>
      </p:sp>
      <p:sp>
        <p:nvSpPr>
          <p:cNvPr id="2" name="文本框 1">
            <a:extLst>
              <a:ext uri="{FF2B5EF4-FFF2-40B4-BE49-F238E27FC236}">
                <a16:creationId xmlns:a16="http://schemas.microsoft.com/office/drawing/2014/main" id="{79C51A2D-037B-4D4A-BA08-C580B883C16A}"/>
              </a:ext>
            </a:extLst>
          </p:cNvPr>
          <p:cNvSpPr txBox="1"/>
          <p:nvPr/>
        </p:nvSpPr>
        <p:spPr>
          <a:xfrm>
            <a:off x="10319960" y="5700132"/>
            <a:ext cx="1132114" cy="416909"/>
          </a:xfrm>
          <a:prstGeom prst="rect">
            <a:avLst/>
          </a:prstGeom>
          <a:noFill/>
        </p:spPr>
        <p:txBody>
          <a:bodyPr wrap="square" rtlCol="0">
            <a:spAutoFit/>
          </a:bodyPr>
          <a:lstStyle/>
          <a:p>
            <a:pPr algn="ctr">
              <a:lnSpc>
                <a:spcPct val="130000"/>
              </a:lnSpc>
            </a:pPr>
            <a:r>
              <a:rPr lang="zh-CN" altLang="en-US" dirty="0"/>
              <a:t>崔 哲</a:t>
            </a:r>
          </a:p>
        </p:txBody>
      </p:sp>
    </p:spTree>
    <p:extLst>
      <p:ext uri="{BB962C8B-B14F-4D97-AF65-F5344CB8AC3E}">
        <p14:creationId xmlns:p14="http://schemas.microsoft.com/office/powerpoint/2010/main" val="912318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7225053"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Multi-layer Perceptron (MLP)-based methods </a:t>
            </a:r>
          </a:p>
        </p:txBody>
      </p:sp>
      <p:pic>
        <p:nvPicPr>
          <p:cNvPr id="8" name="图片 7">
            <a:extLst>
              <a:ext uri="{FF2B5EF4-FFF2-40B4-BE49-F238E27FC236}">
                <a16:creationId xmlns:a16="http://schemas.microsoft.com/office/drawing/2014/main" id="{1762D0D9-FFD6-45FC-B13B-11D99DC999A6}"/>
              </a:ext>
            </a:extLst>
          </p:cNvPr>
          <p:cNvPicPr>
            <a:picLocks noChangeAspect="1"/>
          </p:cNvPicPr>
          <p:nvPr/>
        </p:nvPicPr>
        <p:blipFill>
          <a:blip r:embed="rId3"/>
          <a:stretch>
            <a:fillRect/>
          </a:stretch>
        </p:blipFill>
        <p:spPr>
          <a:xfrm>
            <a:off x="1191492" y="1097785"/>
            <a:ext cx="9454608" cy="3765059"/>
          </a:xfrm>
          <a:prstGeom prst="rect">
            <a:avLst/>
          </a:prstGeom>
        </p:spPr>
      </p:pic>
      <p:sp>
        <p:nvSpPr>
          <p:cNvPr id="5" name="矩形 4">
            <a:extLst>
              <a:ext uri="{FF2B5EF4-FFF2-40B4-BE49-F238E27FC236}">
                <a16:creationId xmlns:a16="http://schemas.microsoft.com/office/drawing/2014/main" id="{5175DD38-56DB-44B4-A0EA-EB5F6BE1C10D}"/>
              </a:ext>
            </a:extLst>
          </p:cNvPr>
          <p:cNvSpPr/>
          <p:nvPr/>
        </p:nvSpPr>
        <p:spPr>
          <a:xfrm>
            <a:off x="577496" y="592262"/>
            <a:ext cx="1467068" cy="505523"/>
          </a:xfrm>
          <a:prstGeom prst="rect">
            <a:avLst/>
          </a:prstGeom>
        </p:spPr>
        <p:txBody>
          <a:bodyPr wrap="none">
            <a:spAutoFit/>
          </a:bodyPr>
          <a:lstStyle/>
          <a:p>
            <a:pPr>
              <a:lnSpc>
                <a:spcPct val="150000"/>
              </a:lnSpc>
            </a:pPr>
            <a:r>
              <a:rPr lang="zh-CN" altLang="en-US" sz="2000" b="1" kern="0" dirty="0">
                <a:solidFill>
                  <a:srgbClr val="071F65"/>
                </a:solidFill>
                <a:cs typeface="+mn-ea"/>
                <a:sym typeface="+mn-lt"/>
              </a:rPr>
              <a:t>网络框架：</a:t>
            </a:r>
            <a:endParaRPr lang="en-US" altLang="zh-CN"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9CAA5A6B-BAFE-49A5-8EEC-1E956CDBF60C}"/>
              </a:ext>
            </a:extLst>
          </p:cNvPr>
          <p:cNvSpPr txBox="1"/>
          <p:nvPr/>
        </p:nvSpPr>
        <p:spPr>
          <a:xfrm>
            <a:off x="577496" y="5181787"/>
            <a:ext cx="11265471" cy="1156855"/>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设计了一个包含多个上下文的深度模型来捕获对象显著性。全局上下文用于在全图像中建模显著性，而局部上下文用于在细节区域中进行有效预测。将全局和局部上下文集成到多上下文深度学习框架中进行显著性检测，并对全局和局部上下文建模进行联合优化。</a:t>
            </a:r>
          </a:p>
        </p:txBody>
      </p:sp>
    </p:spTree>
    <p:extLst>
      <p:ext uri="{BB962C8B-B14F-4D97-AF65-F5344CB8AC3E}">
        <p14:creationId xmlns:p14="http://schemas.microsoft.com/office/powerpoint/2010/main" val="318219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817403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Fully Convolutional Network (FCN)-based methods</a:t>
            </a:r>
            <a:endParaRPr kumimoji="0" lang="zh-CN" altLang="en-US"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8" name="矩形 7">
            <a:extLst>
              <a:ext uri="{FF2B5EF4-FFF2-40B4-BE49-F238E27FC236}">
                <a16:creationId xmlns:a16="http://schemas.microsoft.com/office/drawing/2014/main" id="{5821EABE-CE55-4433-9FBF-770AB4FBAE0B}"/>
              </a:ext>
            </a:extLst>
          </p:cNvPr>
          <p:cNvSpPr/>
          <p:nvPr/>
        </p:nvSpPr>
        <p:spPr>
          <a:xfrm>
            <a:off x="1008668" y="959949"/>
            <a:ext cx="9719035" cy="2582566"/>
          </a:xfrm>
          <a:prstGeom prst="rect">
            <a:avLst/>
          </a:prstGeom>
          <a:ln>
            <a:solidFill>
              <a:srgbClr val="071F65"/>
            </a:solidFill>
          </a:ln>
        </p:spPr>
        <p:txBody>
          <a:bodyPr wrap="square">
            <a:spAutoFit/>
          </a:bodyPr>
          <a:lstStyle/>
          <a:p>
            <a:pPr defTabSz="342900">
              <a:lnSpc>
                <a:spcPct val="150000"/>
              </a:lnSpc>
              <a:defRPr/>
            </a:pPr>
            <a:r>
              <a:rPr lang="en-US" altLang="zh-CN" sz="2000" b="1" kern="0" dirty="0">
                <a:solidFill>
                  <a:srgbClr val="071F65"/>
                </a:solidFill>
                <a:latin typeface="微软雅黑" pitchFamily="34" charset="-122"/>
                <a:ea typeface="微软雅黑" pitchFamily="34" charset="-122"/>
              </a:rPr>
              <a:t>Fully Convolutional Network (FCN)-based methods</a:t>
            </a:r>
            <a:r>
              <a:rPr kumimoji="0" lang="zh-CN" altLang="en-US" sz="2000" b="1" i="0" u="none" strike="noStrike" kern="0" cap="none" spc="0" normalizeH="0" baseline="0" noProof="0" dirty="0">
                <a:ln>
                  <a:noFill/>
                </a:ln>
                <a:solidFill>
                  <a:srgbClr val="071F65"/>
                </a:solidFill>
                <a:effectLst/>
                <a:uLnTx/>
                <a:uFillTx/>
                <a:latin typeface="微软雅黑" pitchFamily="34" charset="-122"/>
                <a:ea typeface="微软雅黑" pitchFamily="34" charset="-122"/>
              </a:rPr>
              <a:t>：</a:t>
            </a:r>
            <a:endParaRPr kumimoji="0" lang="en-US" altLang="zh-CN" sz="2000" b="1" i="0" u="none" strike="noStrike" kern="0" cap="none" spc="0" normalizeH="0" baseline="0" noProof="0" dirty="0">
              <a:ln>
                <a:noFill/>
              </a:ln>
              <a:solidFill>
                <a:srgbClr val="071F65"/>
              </a:solidFill>
              <a:effectLst/>
              <a:uLnTx/>
              <a:uFillTx/>
              <a:latin typeface="微软雅黑" pitchFamily="34" charset="-122"/>
              <a:ea typeface="微软雅黑" pitchFamily="34" charset="-122"/>
            </a:endParaRPr>
          </a:p>
          <a:p>
            <a:pPr marL="28575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单工作流网络 </a:t>
            </a:r>
            <a:r>
              <a:rPr lang="en-US" altLang="zh-CN" b="1" kern="0" dirty="0">
                <a:solidFill>
                  <a:srgbClr val="071F65"/>
                </a:solidFill>
                <a:latin typeface="微软雅黑" pitchFamily="34" charset="-122"/>
                <a:ea typeface="微软雅黑" pitchFamily="34" charset="-122"/>
              </a:rPr>
              <a:t>(single-stream network) (RFCN)</a:t>
            </a:r>
          </a:p>
          <a:p>
            <a:pPr marL="28575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多工作流网络 </a:t>
            </a:r>
            <a:r>
              <a:rPr lang="en-US" altLang="zh-CN" b="1" kern="0" dirty="0">
                <a:solidFill>
                  <a:srgbClr val="071F65"/>
                </a:solidFill>
                <a:latin typeface="微软雅黑" pitchFamily="34" charset="-122"/>
                <a:ea typeface="微软雅黑" pitchFamily="34" charset="-122"/>
              </a:rPr>
              <a:t>(multi-stream network) (SRM)</a:t>
            </a:r>
          </a:p>
          <a:p>
            <a:pPr marL="285750" lvl="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多分支融合网络（</a:t>
            </a:r>
            <a:r>
              <a:rPr lang="en-US" altLang="zh-CN" b="1" kern="0" dirty="0">
                <a:solidFill>
                  <a:srgbClr val="071F65"/>
                </a:solidFill>
                <a:latin typeface="微软雅黑" pitchFamily="34" charset="-122"/>
                <a:ea typeface="微软雅黑" pitchFamily="34" charset="-122"/>
              </a:rPr>
              <a:t>side-fusion network</a:t>
            </a:r>
            <a:r>
              <a:rPr lang="zh-CN" altLang="en-US" b="1" kern="0" dirty="0">
                <a:solidFill>
                  <a:srgbClr val="071F65"/>
                </a:solidFill>
                <a:latin typeface="微软雅黑" pitchFamily="34" charset="-122"/>
                <a:ea typeface="微软雅黑" pitchFamily="34" charset="-122"/>
              </a:rPr>
              <a:t>）</a:t>
            </a:r>
            <a:r>
              <a:rPr lang="en-US" altLang="zh-CN" b="1" kern="0" dirty="0">
                <a:solidFill>
                  <a:srgbClr val="071F65"/>
                </a:solidFill>
                <a:latin typeface="微软雅黑" pitchFamily="34" charset="-122"/>
                <a:ea typeface="微软雅黑" pitchFamily="34" charset="-122"/>
              </a:rPr>
              <a:t> (DSS)</a:t>
            </a:r>
          </a:p>
          <a:p>
            <a:pPr marL="285750" lvl="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自底而上</a:t>
            </a:r>
            <a:r>
              <a:rPr lang="en-US" altLang="zh-CN" b="1" kern="0" dirty="0">
                <a:solidFill>
                  <a:srgbClr val="071F65"/>
                </a:solidFill>
                <a:latin typeface="微软雅黑" pitchFamily="34" charset="-122"/>
                <a:ea typeface="微软雅黑" pitchFamily="34" charset="-122"/>
              </a:rPr>
              <a:t>/</a:t>
            </a:r>
            <a:r>
              <a:rPr lang="zh-CN" altLang="en-US" b="1" kern="0" dirty="0">
                <a:solidFill>
                  <a:srgbClr val="071F65"/>
                </a:solidFill>
                <a:latin typeface="微软雅黑" pitchFamily="34" charset="-122"/>
                <a:ea typeface="微软雅黑" pitchFamily="34" charset="-122"/>
              </a:rPr>
              <a:t>自底而下网络（ </a:t>
            </a:r>
            <a:r>
              <a:rPr lang="en-US" altLang="zh-CN" b="1" kern="0" dirty="0">
                <a:solidFill>
                  <a:srgbClr val="071F65"/>
                </a:solidFill>
                <a:latin typeface="微软雅黑" pitchFamily="34" charset="-122"/>
                <a:ea typeface="微软雅黑" pitchFamily="34" charset="-122"/>
              </a:rPr>
              <a:t>Bottom-up/top-down network </a:t>
            </a:r>
            <a:r>
              <a:rPr lang="zh-CN" altLang="en-US" b="1" kern="0" dirty="0">
                <a:solidFill>
                  <a:srgbClr val="071F65"/>
                </a:solidFill>
                <a:latin typeface="微软雅黑" pitchFamily="34" charset="-122"/>
                <a:ea typeface="微软雅黑" pitchFamily="34" charset="-122"/>
              </a:rPr>
              <a:t>）</a:t>
            </a:r>
            <a:r>
              <a:rPr lang="en-US" altLang="zh-CN" b="1" kern="0" dirty="0">
                <a:solidFill>
                  <a:srgbClr val="071F65"/>
                </a:solidFill>
                <a:latin typeface="微软雅黑" pitchFamily="34" charset="-122"/>
                <a:ea typeface="微软雅黑" pitchFamily="34" charset="-122"/>
              </a:rPr>
              <a:t> (RAS)</a:t>
            </a:r>
          </a:p>
          <a:p>
            <a:pPr marL="285750" lvl="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多任务网络（</a:t>
            </a:r>
            <a:r>
              <a:rPr lang="en-US" altLang="zh-CN" b="1" kern="0" dirty="0">
                <a:solidFill>
                  <a:srgbClr val="071F65"/>
                </a:solidFill>
                <a:latin typeface="微软雅黑" pitchFamily="34" charset="-122"/>
                <a:ea typeface="微软雅黑" pitchFamily="34" charset="-122"/>
              </a:rPr>
              <a:t>Branched network</a:t>
            </a:r>
            <a:r>
              <a:rPr lang="zh-CN" altLang="en-US" b="1" kern="0" dirty="0">
                <a:solidFill>
                  <a:srgbClr val="071F65"/>
                </a:solidFill>
                <a:latin typeface="微软雅黑" pitchFamily="34" charset="-122"/>
                <a:ea typeface="微软雅黑" pitchFamily="34" charset="-122"/>
              </a:rPr>
              <a:t>）</a:t>
            </a:r>
            <a:r>
              <a:rPr lang="en-US" altLang="zh-CN" b="1" kern="0" dirty="0">
                <a:solidFill>
                  <a:srgbClr val="071F65"/>
                </a:solidFill>
                <a:latin typeface="微软雅黑" pitchFamily="34" charset="-122"/>
                <a:ea typeface="微软雅黑" pitchFamily="34" charset="-122"/>
              </a:rPr>
              <a:t> (SU) </a:t>
            </a:r>
          </a:p>
        </p:txBody>
      </p:sp>
      <p:pic>
        <p:nvPicPr>
          <p:cNvPr id="2" name="图片 1">
            <a:extLst>
              <a:ext uri="{FF2B5EF4-FFF2-40B4-BE49-F238E27FC236}">
                <a16:creationId xmlns:a16="http://schemas.microsoft.com/office/drawing/2014/main" id="{261C6363-04BB-4152-85CA-D5C24D679164}"/>
              </a:ext>
            </a:extLst>
          </p:cNvPr>
          <p:cNvPicPr>
            <a:picLocks noChangeAspect="1"/>
          </p:cNvPicPr>
          <p:nvPr/>
        </p:nvPicPr>
        <p:blipFill>
          <a:blip r:embed="rId3"/>
          <a:stretch>
            <a:fillRect/>
          </a:stretch>
        </p:blipFill>
        <p:spPr>
          <a:xfrm>
            <a:off x="353296" y="3787263"/>
            <a:ext cx="11183332" cy="2388400"/>
          </a:xfrm>
          <a:prstGeom prst="rect">
            <a:avLst/>
          </a:prstGeom>
        </p:spPr>
      </p:pic>
    </p:spTree>
    <p:extLst>
      <p:ext uri="{BB962C8B-B14F-4D97-AF65-F5344CB8AC3E}">
        <p14:creationId xmlns:p14="http://schemas.microsoft.com/office/powerpoint/2010/main" val="19135666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97528"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单工作流网络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(single-stream network) </a:t>
            </a:r>
            <a:endParaRPr lang="zh-CN" altLang="en-US"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2" name="矩形 1">
            <a:extLst>
              <a:ext uri="{FF2B5EF4-FFF2-40B4-BE49-F238E27FC236}">
                <a16:creationId xmlns:a16="http://schemas.microsoft.com/office/drawing/2014/main" id="{98E838D9-B3C3-4333-8915-8FC38B050E7D}"/>
              </a:ext>
            </a:extLst>
          </p:cNvPr>
          <p:cNvSpPr/>
          <p:nvPr/>
        </p:nvSpPr>
        <p:spPr>
          <a:xfrm>
            <a:off x="3481741" y="2021258"/>
            <a:ext cx="5731201" cy="369332"/>
          </a:xfrm>
          <a:prstGeom prst="rect">
            <a:avLst/>
          </a:prstGeom>
        </p:spPr>
        <p:txBody>
          <a:bodyPr wrap="square">
            <a:spAutoFit/>
          </a:bodyPr>
          <a:lstStyle/>
          <a:p>
            <a:r>
              <a:rPr lang="en-US" altLang="zh-CN" b="1" kern="0" dirty="0">
                <a:solidFill>
                  <a:srgbClr val="071F65"/>
                </a:solidFill>
                <a:latin typeface="微软雅黑" pitchFamily="34" charset="-122"/>
                <a:ea typeface="微软雅黑" pitchFamily="34" charset="-122"/>
              </a:rPr>
              <a:t>L. Wang, L. Wang, H. Lu, P. Zhang, and X. </a:t>
            </a:r>
            <a:r>
              <a:rPr lang="en-US" altLang="zh-CN" b="1" kern="0" dirty="0" err="1">
                <a:solidFill>
                  <a:srgbClr val="071F65"/>
                </a:solidFill>
                <a:latin typeface="微软雅黑" pitchFamily="34" charset="-122"/>
                <a:ea typeface="微软雅黑" pitchFamily="34" charset="-122"/>
              </a:rPr>
              <a:t>Ruan</a:t>
            </a:r>
            <a:endParaRPr lang="en-US" altLang="zh-CN" sz="1600" dirty="0"/>
          </a:p>
        </p:txBody>
      </p:sp>
      <p:sp>
        <p:nvSpPr>
          <p:cNvPr id="5" name="矩形 4">
            <a:extLst>
              <a:ext uri="{FF2B5EF4-FFF2-40B4-BE49-F238E27FC236}">
                <a16:creationId xmlns:a16="http://schemas.microsoft.com/office/drawing/2014/main" id="{1A260923-0257-4C9C-B1B2-C9B39EA17CB2}"/>
              </a:ext>
            </a:extLst>
          </p:cNvPr>
          <p:cNvSpPr/>
          <p:nvPr/>
        </p:nvSpPr>
        <p:spPr>
          <a:xfrm>
            <a:off x="1537855" y="904213"/>
            <a:ext cx="9314873" cy="1077218"/>
          </a:xfrm>
          <a:prstGeom prst="rect">
            <a:avLst/>
          </a:prstGeom>
          <a:noFill/>
        </p:spPr>
        <p:txBody>
          <a:bodyPr wrap="square" lIns="91440" tIns="45720" rIns="91440" bIns="45720">
            <a:spAutoFit/>
          </a:bodyPr>
          <a:lstStyle/>
          <a:p>
            <a:pPr algn="ctr"/>
            <a:r>
              <a:rPr lang="en-US" altLang="zh-CN" sz="3200" b="1" kern="0" dirty="0">
                <a:solidFill>
                  <a:srgbClr val="071F65"/>
                </a:solidFill>
                <a:latin typeface="微软雅黑" pitchFamily="34" charset="-122"/>
                <a:ea typeface="微软雅黑" pitchFamily="34" charset="-122"/>
              </a:rPr>
              <a:t>Saliency detection with recurrent fully convolutional networks</a:t>
            </a:r>
            <a:endParaRPr lang="zh-CN" altLang="en-US" sz="3200" b="0" cap="none" spc="0" dirty="0">
              <a:ln w="0"/>
              <a:solidFill>
                <a:srgbClr val="002060"/>
              </a:solidFill>
              <a:effectLst>
                <a:outerShdw blurRad="38100" dist="25400" dir="5400000" algn="ctr" rotWithShape="0">
                  <a:srgbClr val="6E747A">
                    <a:alpha val="43000"/>
                  </a:srgbClr>
                </a:outerShdw>
              </a:effectLst>
            </a:endParaRPr>
          </a:p>
        </p:txBody>
      </p:sp>
      <p:sp>
        <p:nvSpPr>
          <p:cNvPr id="13" name="文本框 12">
            <a:extLst>
              <a:ext uri="{FF2B5EF4-FFF2-40B4-BE49-F238E27FC236}">
                <a16:creationId xmlns:a16="http://schemas.microsoft.com/office/drawing/2014/main" id="{52E57115-B64E-4A2C-BE64-60264350647A}"/>
              </a:ext>
            </a:extLst>
          </p:cNvPr>
          <p:cNvSpPr txBox="1"/>
          <p:nvPr/>
        </p:nvSpPr>
        <p:spPr>
          <a:xfrm>
            <a:off x="834165" y="3226869"/>
            <a:ext cx="11127463" cy="2582566"/>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现有的基于</a:t>
            </a:r>
            <a:r>
              <a:rPr lang="en-US" altLang="zh-CN" dirty="0">
                <a:latin typeface="微软雅黑" panose="020B0503020204020204" pitchFamily="34" charset="-122"/>
                <a:ea typeface="微软雅黑" panose="020B0503020204020204" pitchFamily="34" charset="-122"/>
              </a:rPr>
              <a:t>FCN</a:t>
            </a:r>
            <a:r>
              <a:rPr lang="zh-CN" altLang="en-US" dirty="0">
                <a:latin typeface="微软雅黑" panose="020B0503020204020204" pitchFamily="34" charset="-122"/>
                <a:ea typeface="微软雅黑" panose="020B0503020204020204" pitchFamily="34" charset="-122"/>
              </a:rPr>
              <a:t>的网络存在以下问题：</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视觉显著性的先验知识（在以往工作中被证明有效），被大多数基于</a:t>
            </a:r>
            <a:r>
              <a:rPr lang="en-US" altLang="zh-CN" dirty="0">
                <a:latin typeface="微软雅黑" panose="020B0503020204020204" pitchFamily="34" charset="-122"/>
                <a:ea typeface="微软雅黑" panose="020B0503020204020204" pitchFamily="34" charset="-122"/>
              </a:rPr>
              <a:t>FCN</a:t>
            </a:r>
            <a:r>
              <a:rPr lang="zh-CN" altLang="en-US" dirty="0">
                <a:latin typeface="微软雅黑" panose="020B0503020204020204" pitchFamily="34" charset="-122"/>
                <a:ea typeface="微软雅黑" panose="020B0503020204020204" pitchFamily="34" charset="-122"/>
              </a:rPr>
              <a:t>网络的方法丢弃了</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FCN</a:t>
            </a:r>
            <a:r>
              <a:rPr lang="zh-CN" altLang="en-US" dirty="0">
                <a:latin typeface="微软雅黑" panose="020B0503020204020204" pitchFamily="34" charset="-122"/>
                <a:ea typeface="微软雅黑" panose="020B0503020204020204" pitchFamily="34" charset="-122"/>
              </a:rPr>
              <a:t>网络的方法在预测某点的显著性时，只考虑该点周围的有限范围像素的信息</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显著性检测可以被视为二分类问题（前景和背景），与图像分类这种具有几千种类别的分类问题比起来，二分类标签所能提供的监督信息对于训练拥有巨大参数量的网络来说是不够的</a:t>
            </a:r>
            <a:endParaRPr lang="en-US" altLang="zh-CN"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F756F96C-EE44-4DE3-8224-BABE66C63729}"/>
              </a:ext>
            </a:extLst>
          </p:cNvPr>
          <p:cNvSpPr/>
          <p:nvPr/>
        </p:nvSpPr>
        <p:spPr>
          <a:xfrm>
            <a:off x="3948508" y="2492251"/>
            <a:ext cx="4151783" cy="369332"/>
          </a:xfrm>
          <a:prstGeom prst="rect">
            <a:avLst/>
          </a:prstGeom>
        </p:spPr>
        <p:txBody>
          <a:bodyPr wrap="square">
            <a:spAutoFit/>
          </a:bodyPr>
          <a:lstStyle/>
          <a:p>
            <a:pPr algn="ctr"/>
            <a:r>
              <a:rPr lang="en-US" altLang="zh-CN" dirty="0"/>
              <a:t>ECCV2016</a:t>
            </a:r>
            <a:endParaRPr lang="en-US" altLang="zh-CN" sz="1600" dirty="0"/>
          </a:p>
        </p:txBody>
      </p:sp>
    </p:spTree>
    <p:extLst>
      <p:ext uri="{BB962C8B-B14F-4D97-AF65-F5344CB8AC3E}">
        <p14:creationId xmlns:p14="http://schemas.microsoft.com/office/powerpoint/2010/main" val="3936541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97528"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单工作流网络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(single-stream network) </a:t>
            </a:r>
            <a:endParaRPr lang="zh-CN" altLang="en-US"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3" name="图片 2">
            <a:extLst>
              <a:ext uri="{FF2B5EF4-FFF2-40B4-BE49-F238E27FC236}">
                <a16:creationId xmlns:a16="http://schemas.microsoft.com/office/drawing/2014/main" id="{5A16BAE9-36AF-4283-9740-ABBC32389923}"/>
              </a:ext>
            </a:extLst>
          </p:cNvPr>
          <p:cNvPicPr>
            <a:picLocks noChangeAspect="1"/>
          </p:cNvPicPr>
          <p:nvPr/>
        </p:nvPicPr>
        <p:blipFill>
          <a:blip r:embed="rId3"/>
          <a:stretch>
            <a:fillRect/>
          </a:stretch>
        </p:blipFill>
        <p:spPr>
          <a:xfrm>
            <a:off x="1908206" y="3980054"/>
            <a:ext cx="2570446" cy="257725"/>
          </a:xfrm>
          <a:prstGeom prst="rect">
            <a:avLst/>
          </a:prstGeom>
        </p:spPr>
      </p:pic>
      <p:pic>
        <p:nvPicPr>
          <p:cNvPr id="5" name="图片 4">
            <a:extLst>
              <a:ext uri="{FF2B5EF4-FFF2-40B4-BE49-F238E27FC236}">
                <a16:creationId xmlns:a16="http://schemas.microsoft.com/office/drawing/2014/main" id="{7F64B322-A98F-4265-AA6E-7833C6DC5C4D}"/>
              </a:ext>
            </a:extLst>
          </p:cNvPr>
          <p:cNvPicPr>
            <a:picLocks noChangeAspect="1"/>
          </p:cNvPicPr>
          <p:nvPr/>
        </p:nvPicPr>
        <p:blipFill>
          <a:blip r:embed="rId4"/>
          <a:stretch>
            <a:fillRect/>
          </a:stretch>
        </p:blipFill>
        <p:spPr>
          <a:xfrm>
            <a:off x="1908205" y="4416870"/>
            <a:ext cx="2011654" cy="245830"/>
          </a:xfrm>
          <a:prstGeom prst="rect">
            <a:avLst/>
          </a:prstGeom>
        </p:spPr>
      </p:pic>
      <p:pic>
        <p:nvPicPr>
          <p:cNvPr id="7" name="图片 6">
            <a:extLst>
              <a:ext uri="{FF2B5EF4-FFF2-40B4-BE49-F238E27FC236}">
                <a16:creationId xmlns:a16="http://schemas.microsoft.com/office/drawing/2014/main" id="{0D1E2019-DFFA-4DC0-8BEF-D3A661AE8459}"/>
              </a:ext>
            </a:extLst>
          </p:cNvPr>
          <p:cNvPicPr>
            <a:picLocks noChangeAspect="1"/>
          </p:cNvPicPr>
          <p:nvPr/>
        </p:nvPicPr>
        <p:blipFill>
          <a:blip r:embed="rId5"/>
          <a:stretch>
            <a:fillRect/>
          </a:stretch>
        </p:blipFill>
        <p:spPr>
          <a:xfrm>
            <a:off x="1902791" y="1115090"/>
            <a:ext cx="7722871" cy="2671068"/>
          </a:xfrm>
          <a:prstGeom prst="rect">
            <a:avLst/>
          </a:prstGeom>
        </p:spPr>
      </p:pic>
      <p:pic>
        <p:nvPicPr>
          <p:cNvPr id="9" name="图片 8">
            <a:extLst>
              <a:ext uri="{FF2B5EF4-FFF2-40B4-BE49-F238E27FC236}">
                <a16:creationId xmlns:a16="http://schemas.microsoft.com/office/drawing/2014/main" id="{9AEDF222-126E-41C8-A029-D63CD9F7AA77}"/>
              </a:ext>
            </a:extLst>
          </p:cNvPr>
          <p:cNvPicPr>
            <a:picLocks noChangeAspect="1"/>
          </p:cNvPicPr>
          <p:nvPr/>
        </p:nvPicPr>
        <p:blipFill>
          <a:blip r:embed="rId6"/>
          <a:stretch>
            <a:fillRect/>
          </a:stretch>
        </p:blipFill>
        <p:spPr>
          <a:xfrm>
            <a:off x="1908205" y="4686252"/>
            <a:ext cx="3794931" cy="531311"/>
          </a:xfrm>
          <a:prstGeom prst="rect">
            <a:avLst/>
          </a:prstGeom>
        </p:spPr>
      </p:pic>
      <p:pic>
        <p:nvPicPr>
          <p:cNvPr id="10" name="图片 9">
            <a:extLst>
              <a:ext uri="{FF2B5EF4-FFF2-40B4-BE49-F238E27FC236}">
                <a16:creationId xmlns:a16="http://schemas.microsoft.com/office/drawing/2014/main" id="{61BA1B03-C0C2-4219-9F8C-95C37D71786C}"/>
              </a:ext>
            </a:extLst>
          </p:cNvPr>
          <p:cNvPicPr>
            <a:picLocks noChangeAspect="1"/>
          </p:cNvPicPr>
          <p:nvPr/>
        </p:nvPicPr>
        <p:blipFill>
          <a:blip r:embed="rId7"/>
          <a:stretch>
            <a:fillRect/>
          </a:stretch>
        </p:blipFill>
        <p:spPr>
          <a:xfrm>
            <a:off x="1902791" y="5413244"/>
            <a:ext cx="5272087" cy="701806"/>
          </a:xfrm>
          <a:prstGeom prst="rect">
            <a:avLst/>
          </a:prstGeom>
        </p:spPr>
      </p:pic>
      <p:sp>
        <p:nvSpPr>
          <p:cNvPr id="12" name="矩形 11">
            <a:extLst>
              <a:ext uri="{FF2B5EF4-FFF2-40B4-BE49-F238E27FC236}">
                <a16:creationId xmlns:a16="http://schemas.microsoft.com/office/drawing/2014/main" id="{8C2753CC-69E2-4CDB-8544-DF34084BF5C4}"/>
              </a:ext>
            </a:extLst>
          </p:cNvPr>
          <p:cNvSpPr/>
          <p:nvPr/>
        </p:nvSpPr>
        <p:spPr>
          <a:xfrm>
            <a:off x="577496" y="592262"/>
            <a:ext cx="2236510" cy="505523"/>
          </a:xfrm>
          <a:prstGeom prst="rect">
            <a:avLst/>
          </a:prstGeom>
        </p:spPr>
        <p:txBody>
          <a:bodyPr wrap="none">
            <a:spAutoFit/>
          </a:bodyPr>
          <a:lstStyle/>
          <a:p>
            <a:pPr>
              <a:lnSpc>
                <a:spcPct val="150000"/>
              </a:lnSpc>
            </a:pPr>
            <a:r>
              <a:rPr lang="zh-CN" altLang="en-US" sz="2000" b="1" kern="0" dirty="0">
                <a:solidFill>
                  <a:srgbClr val="071F65"/>
                </a:solidFill>
                <a:cs typeface="+mn-ea"/>
                <a:sym typeface="+mn-lt"/>
              </a:rPr>
              <a:t>全卷积网络结构：</a:t>
            </a:r>
            <a:endParaRPr lang="en-US" altLang="zh-CN" sz="20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A04D88FA-B0C8-482F-ACC3-51262EF05211}"/>
              </a:ext>
            </a:extLst>
          </p:cNvPr>
          <p:cNvSpPr/>
          <p:nvPr/>
        </p:nvSpPr>
        <p:spPr>
          <a:xfrm>
            <a:off x="4880344" y="1115090"/>
            <a:ext cx="1456661" cy="268837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8201679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97528"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单工作流网络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(single-stream network) </a:t>
            </a:r>
            <a:endParaRPr lang="zh-CN" altLang="en-US"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2" name="图片 1">
            <a:extLst>
              <a:ext uri="{FF2B5EF4-FFF2-40B4-BE49-F238E27FC236}">
                <a16:creationId xmlns:a16="http://schemas.microsoft.com/office/drawing/2014/main" id="{663FDD9C-BC7B-4E1F-AD92-BE5965D8F8B4}"/>
              </a:ext>
            </a:extLst>
          </p:cNvPr>
          <p:cNvPicPr>
            <a:picLocks noChangeAspect="1"/>
          </p:cNvPicPr>
          <p:nvPr/>
        </p:nvPicPr>
        <p:blipFill rotWithShape="1">
          <a:blip r:embed="rId3"/>
          <a:srcRect l="4527"/>
          <a:stretch/>
        </p:blipFill>
        <p:spPr>
          <a:xfrm>
            <a:off x="861237" y="2881674"/>
            <a:ext cx="4328670" cy="661780"/>
          </a:xfrm>
          <a:prstGeom prst="rect">
            <a:avLst/>
          </a:prstGeom>
        </p:spPr>
      </p:pic>
      <p:pic>
        <p:nvPicPr>
          <p:cNvPr id="3" name="图片 2">
            <a:extLst>
              <a:ext uri="{FF2B5EF4-FFF2-40B4-BE49-F238E27FC236}">
                <a16:creationId xmlns:a16="http://schemas.microsoft.com/office/drawing/2014/main" id="{C4A4D153-6CA0-415C-BED6-06115B21542D}"/>
              </a:ext>
            </a:extLst>
          </p:cNvPr>
          <p:cNvPicPr>
            <a:picLocks noChangeAspect="1"/>
          </p:cNvPicPr>
          <p:nvPr/>
        </p:nvPicPr>
        <p:blipFill>
          <a:blip r:embed="rId4"/>
          <a:stretch>
            <a:fillRect/>
          </a:stretch>
        </p:blipFill>
        <p:spPr>
          <a:xfrm>
            <a:off x="774739" y="3543454"/>
            <a:ext cx="4732927" cy="601875"/>
          </a:xfrm>
          <a:prstGeom prst="rect">
            <a:avLst/>
          </a:prstGeom>
        </p:spPr>
      </p:pic>
      <p:sp>
        <p:nvSpPr>
          <p:cNvPr id="7" name="文本框 6">
            <a:extLst>
              <a:ext uri="{FF2B5EF4-FFF2-40B4-BE49-F238E27FC236}">
                <a16:creationId xmlns:a16="http://schemas.microsoft.com/office/drawing/2014/main" id="{55E6EE6F-2626-4212-9DC5-05C2068F8C34}"/>
              </a:ext>
            </a:extLst>
          </p:cNvPr>
          <p:cNvSpPr txBox="1"/>
          <p:nvPr/>
        </p:nvSpPr>
        <p:spPr>
          <a:xfrm>
            <a:off x="657774" y="701865"/>
            <a:ext cx="10507085" cy="1336071"/>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显著性先验图（改进一）：</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尽管启发式显著性优先有其局限性，但它们易于计算，并且在各种情况下表现出非常有效的效果。因此，我们相信利用显著性先验信息可以促进更快的训练和更准确的推断。</a:t>
            </a:r>
          </a:p>
        </p:txBody>
      </p:sp>
      <p:pic>
        <p:nvPicPr>
          <p:cNvPr id="9" name="图片 8">
            <a:extLst>
              <a:ext uri="{FF2B5EF4-FFF2-40B4-BE49-F238E27FC236}">
                <a16:creationId xmlns:a16="http://schemas.microsoft.com/office/drawing/2014/main" id="{C9916663-EB58-45DF-AD17-C593A5D11683}"/>
              </a:ext>
            </a:extLst>
          </p:cNvPr>
          <p:cNvPicPr>
            <a:picLocks noChangeAspect="1"/>
          </p:cNvPicPr>
          <p:nvPr/>
        </p:nvPicPr>
        <p:blipFill rotWithShape="1">
          <a:blip r:embed="rId5"/>
          <a:srcRect r="70322"/>
          <a:stretch/>
        </p:blipFill>
        <p:spPr>
          <a:xfrm>
            <a:off x="7667630" y="1653087"/>
            <a:ext cx="2954295" cy="4744151"/>
          </a:xfrm>
          <a:prstGeom prst="rect">
            <a:avLst/>
          </a:prstGeom>
        </p:spPr>
      </p:pic>
      <p:sp>
        <p:nvSpPr>
          <p:cNvPr id="10" name="文本框 9">
            <a:extLst>
              <a:ext uri="{FF2B5EF4-FFF2-40B4-BE49-F238E27FC236}">
                <a16:creationId xmlns:a16="http://schemas.microsoft.com/office/drawing/2014/main" id="{AC7FF9B8-2F5B-4B50-A687-649B50FF063A}"/>
              </a:ext>
            </a:extLst>
          </p:cNvPr>
          <p:cNvSpPr txBox="1"/>
          <p:nvPr/>
        </p:nvSpPr>
        <p:spPr>
          <a:xfrm>
            <a:off x="656007" y="2326374"/>
            <a:ext cx="10507085" cy="505523"/>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显著性先验图计算方式：</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93923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97528"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单工作流网络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(single-stream network) </a:t>
            </a:r>
            <a:endParaRPr lang="zh-CN" altLang="en-US"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5" name="图片 4">
            <a:extLst>
              <a:ext uri="{FF2B5EF4-FFF2-40B4-BE49-F238E27FC236}">
                <a16:creationId xmlns:a16="http://schemas.microsoft.com/office/drawing/2014/main" id="{7DAA35EA-4C52-4BA4-A653-78EAC120268D}"/>
              </a:ext>
            </a:extLst>
          </p:cNvPr>
          <p:cNvPicPr>
            <a:picLocks noChangeAspect="1"/>
          </p:cNvPicPr>
          <p:nvPr/>
        </p:nvPicPr>
        <p:blipFill rotWithShape="1">
          <a:blip r:embed="rId3"/>
          <a:srcRect l="57645" r="20952"/>
          <a:stretch/>
        </p:blipFill>
        <p:spPr>
          <a:xfrm>
            <a:off x="2330645" y="2026836"/>
            <a:ext cx="1946080" cy="3143250"/>
          </a:xfrm>
          <a:prstGeom prst="rect">
            <a:avLst/>
          </a:prstGeom>
        </p:spPr>
      </p:pic>
      <p:pic>
        <p:nvPicPr>
          <p:cNvPr id="7" name="图片 6">
            <a:extLst>
              <a:ext uri="{FF2B5EF4-FFF2-40B4-BE49-F238E27FC236}">
                <a16:creationId xmlns:a16="http://schemas.microsoft.com/office/drawing/2014/main" id="{3BE81B76-E084-44F2-89B5-FA152C82FA34}"/>
              </a:ext>
            </a:extLst>
          </p:cNvPr>
          <p:cNvPicPr>
            <a:picLocks noChangeAspect="1"/>
          </p:cNvPicPr>
          <p:nvPr/>
        </p:nvPicPr>
        <p:blipFill rotWithShape="1">
          <a:blip r:embed="rId4"/>
          <a:srcRect t="28486" b="14566"/>
          <a:stretch/>
        </p:blipFill>
        <p:spPr>
          <a:xfrm>
            <a:off x="1865410" y="5241012"/>
            <a:ext cx="2876550" cy="428625"/>
          </a:xfrm>
          <a:prstGeom prst="rect">
            <a:avLst/>
          </a:prstGeom>
        </p:spPr>
      </p:pic>
      <p:pic>
        <p:nvPicPr>
          <p:cNvPr id="9" name="图片 8">
            <a:extLst>
              <a:ext uri="{FF2B5EF4-FFF2-40B4-BE49-F238E27FC236}">
                <a16:creationId xmlns:a16="http://schemas.microsoft.com/office/drawing/2014/main" id="{9CECCE89-CC53-46D7-96B7-9946212863E5}"/>
              </a:ext>
            </a:extLst>
          </p:cNvPr>
          <p:cNvPicPr>
            <a:picLocks noChangeAspect="1"/>
          </p:cNvPicPr>
          <p:nvPr/>
        </p:nvPicPr>
        <p:blipFill rotWithShape="1">
          <a:blip r:embed="rId5"/>
          <a:srcRect l="49492"/>
          <a:stretch/>
        </p:blipFill>
        <p:spPr>
          <a:xfrm>
            <a:off x="7419734" y="2030374"/>
            <a:ext cx="1946081" cy="3139712"/>
          </a:xfrm>
          <a:prstGeom prst="rect">
            <a:avLst/>
          </a:prstGeom>
        </p:spPr>
      </p:pic>
      <p:pic>
        <p:nvPicPr>
          <p:cNvPr id="10" name="图片 9">
            <a:extLst>
              <a:ext uri="{FF2B5EF4-FFF2-40B4-BE49-F238E27FC236}">
                <a16:creationId xmlns:a16="http://schemas.microsoft.com/office/drawing/2014/main" id="{9D910433-B377-43B5-9A09-C57F6BF47CBC}"/>
              </a:ext>
            </a:extLst>
          </p:cNvPr>
          <p:cNvPicPr>
            <a:picLocks noChangeAspect="1"/>
          </p:cNvPicPr>
          <p:nvPr/>
        </p:nvPicPr>
        <p:blipFill>
          <a:blip r:embed="rId6"/>
          <a:stretch>
            <a:fillRect/>
          </a:stretch>
        </p:blipFill>
        <p:spPr>
          <a:xfrm>
            <a:off x="6949927" y="5241012"/>
            <a:ext cx="2885693" cy="480949"/>
          </a:xfrm>
          <a:prstGeom prst="rect">
            <a:avLst/>
          </a:prstGeom>
        </p:spPr>
      </p:pic>
      <p:sp>
        <p:nvSpPr>
          <p:cNvPr id="11" name="文本框 10">
            <a:extLst>
              <a:ext uri="{FF2B5EF4-FFF2-40B4-BE49-F238E27FC236}">
                <a16:creationId xmlns:a16="http://schemas.microsoft.com/office/drawing/2014/main" id="{7E6BDA05-E162-444C-88AB-FAD00A7252E2}"/>
              </a:ext>
            </a:extLst>
          </p:cNvPr>
          <p:cNvSpPr txBox="1"/>
          <p:nvPr/>
        </p:nvSpPr>
        <p:spPr>
          <a:xfrm>
            <a:off x="657774" y="786933"/>
            <a:ext cx="10507085" cy="920573"/>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递归结构（改进二）：</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FCN</a:t>
            </a:r>
            <a:r>
              <a:rPr lang="zh-CN" altLang="en-US" dirty="0">
                <a:latin typeface="微软雅黑" panose="020B0503020204020204" pitchFamily="34" charset="-122"/>
                <a:ea typeface="微软雅黑" panose="020B0503020204020204" pitchFamily="34" charset="-122"/>
              </a:rPr>
              <a:t>的网络的前馈结构没有考虑反馈信息，使得预测误差无法修正</a:t>
            </a:r>
          </a:p>
        </p:txBody>
      </p:sp>
    </p:spTree>
    <p:extLst>
      <p:ext uri="{BB962C8B-B14F-4D97-AF65-F5344CB8AC3E}">
        <p14:creationId xmlns:p14="http://schemas.microsoft.com/office/powerpoint/2010/main" val="689876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97528"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单工作流网络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(single-stream network) </a:t>
            </a:r>
            <a:endParaRPr lang="zh-CN" altLang="en-US"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3" name="图片 2">
            <a:extLst>
              <a:ext uri="{FF2B5EF4-FFF2-40B4-BE49-F238E27FC236}">
                <a16:creationId xmlns:a16="http://schemas.microsoft.com/office/drawing/2014/main" id="{9A105623-342E-42BD-A33F-3058FB832E0A}"/>
              </a:ext>
            </a:extLst>
          </p:cNvPr>
          <p:cNvPicPr>
            <a:picLocks noChangeAspect="1"/>
          </p:cNvPicPr>
          <p:nvPr/>
        </p:nvPicPr>
        <p:blipFill>
          <a:blip r:embed="rId3"/>
          <a:stretch>
            <a:fillRect/>
          </a:stretch>
        </p:blipFill>
        <p:spPr>
          <a:xfrm>
            <a:off x="2068202" y="1100931"/>
            <a:ext cx="8055595" cy="3839215"/>
          </a:xfrm>
          <a:prstGeom prst="rect">
            <a:avLst/>
          </a:prstGeom>
        </p:spPr>
      </p:pic>
      <p:sp>
        <p:nvSpPr>
          <p:cNvPr id="8" name="矩形 7">
            <a:extLst>
              <a:ext uri="{FF2B5EF4-FFF2-40B4-BE49-F238E27FC236}">
                <a16:creationId xmlns:a16="http://schemas.microsoft.com/office/drawing/2014/main" id="{E898818E-4D35-4331-A017-845A29060296}"/>
              </a:ext>
            </a:extLst>
          </p:cNvPr>
          <p:cNvSpPr/>
          <p:nvPr/>
        </p:nvSpPr>
        <p:spPr>
          <a:xfrm>
            <a:off x="577496" y="592262"/>
            <a:ext cx="1467068" cy="505523"/>
          </a:xfrm>
          <a:prstGeom prst="rect">
            <a:avLst/>
          </a:prstGeom>
        </p:spPr>
        <p:txBody>
          <a:bodyPr wrap="none">
            <a:spAutoFit/>
          </a:bodyPr>
          <a:lstStyle/>
          <a:p>
            <a:pPr>
              <a:lnSpc>
                <a:spcPct val="150000"/>
              </a:lnSpc>
            </a:pPr>
            <a:r>
              <a:rPr lang="zh-CN" altLang="en-US" sz="2000" b="1" kern="0" dirty="0">
                <a:solidFill>
                  <a:srgbClr val="071F65"/>
                </a:solidFill>
                <a:cs typeface="+mn-ea"/>
                <a:sym typeface="+mn-lt"/>
              </a:rPr>
              <a:t>网络框架：</a:t>
            </a:r>
            <a:endParaRPr lang="en-US" altLang="zh-CN" sz="20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7588B515-D2E3-4EA6-9B49-36A4CC42A054}"/>
              </a:ext>
            </a:extLst>
          </p:cNvPr>
          <p:cNvSpPr txBox="1"/>
          <p:nvPr/>
        </p:nvSpPr>
        <p:spPr>
          <a:xfrm>
            <a:off x="577496" y="5181787"/>
            <a:ext cx="11265471" cy="787523"/>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在每一个时间步中，我们通过</a:t>
            </a:r>
            <a:r>
              <a:rPr lang="en-US" altLang="zh-CN" sz="1600" dirty="0" err="1">
                <a:latin typeface="微软雅黑" panose="020B0503020204020204" pitchFamily="34" charset="-122"/>
                <a:ea typeface="微软雅黑" panose="020B0503020204020204" pitchFamily="34" charset="-122"/>
              </a:rPr>
              <a:t>rfcn</a:t>
            </a:r>
            <a:r>
              <a:rPr lang="zh-CN" altLang="en-US" sz="1600" dirty="0">
                <a:latin typeface="微软雅黑" panose="020B0503020204020204" pitchFamily="34" charset="-122"/>
                <a:ea typeface="微软雅黑" panose="020B0503020204020204" pitchFamily="34" charset="-122"/>
              </a:rPr>
              <a:t>将输入的</a:t>
            </a:r>
            <a:r>
              <a:rPr lang="en-US" altLang="zh-CN" sz="1600" dirty="0" err="1">
                <a:latin typeface="微软雅黑" panose="020B0503020204020204" pitchFamily="34" charset="-122"/>
                <a:ea typeface="微软雅黑" panose="020B0503020204020204" pitchFamily="34" charset="-122"/>
              </a:rPr>
              <a:t>rgb</a:t>
            </a:r>
            <a:r>
              <a:rPr lang="zh-CN" altLang="en-US" sz="1600" dirty="0">
                <a:latin typeface="微软雅黑" panose="020B0503020204020204" pitchFamily="34" charset="-122"/>
                <a:ea typeface="微软雅黑" panose="020B0503020204020204" pitchFamily="34" charset="-122"/>
              </a:rPr>
              <a:t>图像和显著性先验图都向前推进，得到预测的显著性映射，进而作为下一个时间步的显著性先验图。第一时间步骤中的先验映射通过包含表示潜在显著区域的显著性先验来初始化。</a:t>
            </a:r>
          </a:p>
        </p:txBody>
      </p:sp>
    </p:spTree>
    <p:extLst>
      <p:ext uri="{BB962C8B-B14F-4D97-AF65-F5344CB8AC3E}">
        <p14:creationId xmlns:p14="http://schemas.microsoft.com/office/powerpoint/2010/main" val="577381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97528"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单工作流网络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(single-stream network) </a:t>
            </a:r>
            <a:endParaRPr lang="zh-CN" altLang="en-US"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8" name="矩形 7">
            <a:extLst>
              <a:ext uri="{FF2B5EF4-FFF2-40B4-BE49-F238E27FC236}">
                <a16:creationId xmlns:a16="http://schemas.microsoft.com/office/drawing/2014/main" id="{5821EABE-CE55-4433-9FBF-770AB4FBAE0B}"/>
              </a:ext>
            </a:extLst>
          </p:cNvPr>
          <p:cNvSpPr/>
          <p:nvPr/>
        </p:nvSpPr>
        <p:spPr>
          <a:xfrm>
            <a:off x="1008668" y="493224"/>
            <a:ext cx="10955421" cy="6045053"/>
          </a:xfrm>
          <a:prstGeom prst="rect">
            <a:avLst/>
          </a:prstGeom>
          <a:ln>
            <a:noFill/>
          </a:ln>
        </p:spPr>
        <p:txBody>
          <a:bodyPr wrap="square">
            <a:spAutoFit/>
          </a:bodyPr>
          <a:lstStyle/>
          <a:p>
            <a:pPr lvl="0" defTabSz="342900">
              <a:lnSpc>
                <a:spcPct val="150000"/>
              </a:lnSpc>
              <a:defRPr/>
            </a:pPr>
            <a:r>
              <a:rPr lang="zh-CN" altLang="en-US" b="1" kern="0" dirty="0">
                <a:solidFill>
                  <a:srgbClr val="071F65"/>
                </a:solidFill>
                <a:latin typeface="微软雅黑" pitchFamily="34" charset="-122"/>
                <a:ea typeface="微软雅黑" pitchFamily="34" charset="-122"/>
              </a:rPr>
              <a:t>预训练</a:t>
            </a:r>
            <a:r>
              <a:rPr lang="en-US" altLang="zh-CN" b="1" kern="0" dirty="0">
                <a:solidFill>
                  <a:srgbClr val="071F65"/>
                </a:solidFill>
                <a:latin typeface="微软雅黑" pitchFamily="34" charset="-122"/>
                <a:ea typeface="微软雅黑" pitchFamily="34" charset="-122"/>
              </a:rPr>
              <a:t>RFCN</a:t>
            </a:r>
            <a:r>
              <a:rPr lang="zh-CN" altLang="en-US" b="1" kern="0" dirty="0">
                <a:solidFill>
                  <a:srgbClr val="071F65"/>
                </a:solidFill>
                <a:latin typeface="微软雅黑" pitchFamily="34" charset="-122"/>
                <a:ea typeface="微软雅黑" pitchFamily="34" charset="-122"/>
              </a:rPr>
              <a:t>：</a:t>
            </a:r>
            <a:endParaRPr lang="en-US" altLang="zh-CN" b="1" kern="0" dirty="0">
              <a:solidFill>
                <a:srgbClr val="071F65"/>
              </a:solidFill>
              <a:latin typeface="微软雅黑" pitchFamily="34" charset="-122"/>
              <a:ea typeface="微软雅黑" pitchFamily="34" charset="-122"/>
            </a:endParaRPr>
          </a:p>
          <a:p>
            <a:pPr defTabSz="342900">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rPr>
              <a:t>预训练在</a:t>
            </a:r>
            <a:r>
              <a:rPr lang="en-US" altLang="zh-CN" dirty="0">
                <a:solidFill>
                  <a:prstClr val="black"/>
                </a:solidFill>
                <a:latin typeface="微软雅黑" panose="020B0503020204020204" pitchFamily="34" charset="-122"/>
                <a:ea typeface="微软雅黑" panose="020B0503020204020204" pitchFamily="34" charset="-122"/>
              </a:rPr>
              <a:t>PASCAL VOC 2010</a:t>
            </a:r>
            <a:r>
              <a:rPr lang="zh-CN" altLang="en-US" dirty="0">
                <a:solidFill>
                  <a:prstClr val="black"/>
                </a:solidFill>
                <a:latin typeface="微软雅黑" panose="020B0503020204020204" pitchFamily="34" charset="-122"/>
                <a:ea typeface="微软雅黑" panose="020B0503020204020204" pitchFamily="34" charset="-122"/>
              </a:rPr>
              <a:t>语义分割数据集上进行</a:t>
            </a:r>
            <a:endParaRPr lang="en-US" altLang="zh-CN" dirty="0">
              <a:solidFill>
                <a:prstClr val="black"/>
              </a:solidFill>
              <a:latin typeface="微软雅黑" panose="020B0503020204020204" pitchFamily="34" charset="-122"/>
              <a:ea typeface="微软雅黑" panose="020B0503020204020204" pitchFamily="34" charset="-122"/>
            </a:endParaRPr>
          </a:p>
          <a:p>
            <a:pPr defTabSz="342900">
              <a:lnSpc>
                <a:spcPct val="150000"/>
              </a:lnSpc>
              <a:defRPr/>
            </a:pPr>
            <a:endParaRPr lang="en-US" altLang="zh-CN" sz="2000" b="1" kern="0" dirty="0">
              <a:solidFill>
                <a:srgbClr val="071F65"/>
              </a:solidFill>
              <a:latin typeface="微软雅黑" pitchFamily="34" charset="-122"/>
              <a:ea typeface="微软雅黑" pitchFamily="34" charset="-122"/>
            </a:endParaRPr>
          </a:p>
          <a:p>
            <a:pPr defTabSz="342900">
              <a:lnSpc>
                <a:spcPct val="150000"/>
              </a:lnSpc>
              <a:defRPr/>
            </a:pPr>
            <a:endParaRPr lang="en-US" altLang="zh-CN" sz="2000" b="1" kern="0" dirty="0">
              <a:solidFill>
                <a:srgbClr val="071F65"/>
              </a:solidFill>
              <a:latin typeface="微软雅黑" pitchFamily="34" charset="-122"/>
              <a:ea typeface="微软雅黑" pitchFamily="34" charset="-122"/>
            </a:endParaRPr>
          </a:p>
          <a:p>
            <a:pPr defTabSz="342900">
              <a:lnSpc>
                <a:spcPct val="150000"/>
              </a:lnSpc>
              <a:defRPr/>
            </a:pPr>
            <a:endParaRPr lang="en-US" altLang="zh-CN" sz="2000" b="1" kern="0" dirty="0">
              <a:solidFill>
                <a:srgbClr val="071F65"/>
              </a:solidFill>
              <a:latin typeface="微软雅黑" pitchFamily="34" charset="-122"/>
              <a:ea typeface="微软雅黑" pitchFamily="34" charset="-122"/>
            </a:endParaRPr>
          </a:p>
          <a:p>
            <a:pPr defTabSz="342900">
              <a:lnSpc>
                <a:spcPct val="150000"/>
              </a:lnSpc>
              <a:defRPr/>
            </a:pPr>
            <a:endParaRPr lang="en-US" altLang="zh-CN" sz="2000" b="1" kern="0" dirty="0">
              <a:solidFill>
                <a:srgbClr val="071F65"/>
              </a:solidFill>
              <a:latin typeface="微软雅黑" pitchFamily="34" charset="-122"/>
              <a:ea typeface="微软雅黑" pitchFamily="34" charset="-122"/>
            </a:endParaRPr>
          </a:p>
          <a:p>
            <a:pPr defTabSz="342900">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rPr>
              <a:t>预训练</a:t>
            </a:r>
            <a:r>
              <a:rPr lang="en-US" altLang="zh-CN" dirty="0">
                <a:solidFill>
                  <a:prstClr val="black"/>
                </a:solidFill>
                <a:latin typeface="微软雅黑" panose="020B0503020204020204" pitchFamily="34" charset="-122"/>
                <a:ea typeface="微软雅黑" panose="020B0503020204020204" pitchFamily="34" charset="-122"/>
              </a:rPr>
              <a:t>RFCN </a:t>
            </a:r>
            <a:r>
              <a:rPr lang="zh-CN" altLang="en-US" dirty="0">
                <a:solidFill>
                  <a:prstClr val="black"/>
                </a:solidFill>
                <a:latin typeface="微软雅黑" panose="020B0503020204020204" pitchFamily="34" charset="-122"/>
                <a:ea typeface="微软雅黑" panose="020B0503020204020204" pitchFamily="34" charset="-122"/>
              </a:rPr>
              <a:t>产生的特征图包含</a:t>
            </a:r>
            <a:r>
              <a:rPr lang="en-US" altLang="zh-CN" dirty="0">
                <a:solidFill>
                  <a:prstClr val="black"/>
                </a:solidFill>
                <a:latin typeface="微软雅黑" panose="020B0503020204020204" pitchFamily="34" charset="-122"/>
                <a:ea typeface="微软雅黑" panose="020B0503020204020204" pitchFamily="34" charset="-122"/>
              </a:rPr>
              <a:t>C+3</a:t>
            </a:r>
            <a:r>
              <a:rPr lang="zh-CN" altLang="en-US" dirty="0">
                <a:solidFill>
                  <a:prstClr val="black"/>
                </a:solidFill>
                <a:latin typeface="微软雅黑" panose="020B0503020204020204" pitchFamily="34" charset="-122"/>
                <a:ea typeface="微软雅黑" panose="020B0503020204020204" pitchFamily="34" charset="-122"/>
              </a:rPr>
              <a:t>个通道</a:t>
            </a:r>
            <a:r>
              <a:rPr lang="en-US" altLang="zh-CN" dirty="0">
                <a:solidFill>
                  <a:prstClr val="black"/>
                </a:solidFill>
                <a:latin typeface="微软雅黑" panose="020B0503020204020204" pitchFamily="34" charset="-122"/>
                <a:ea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rPr>
              <a:t>其中前</a:t>
            </a:r>
            <a:r>
              <a:rPr lang="en-US" altLang="zh-CN" dirty="0">
                <a:solidFill>
                  <a:prstClr val="black"/>
                </a:solidFill>
                <a:latin typeface="微软雅黑" panose="020B0503020204020204" pitchFamily="34" charset="-122"/>
                <a:ea typeface="微软雅黑" panose="020B0503020204020204" pitchFamily="34" charset="-122"/>
              </a:rPr>
              <a:t>C+1</a:t>
            </a:r>
            <a:r>
              <a:rPr lang="zh-CN" altLang="en-US" dirty="0">
                <a:solidFill>
                  <a:prstClr val="black"/>
                </a:solidFill>
                <a:latin typeface="微软雅黑" panose="020B0503020204020204" pitchFamily="34" charset="-122"/>
                <a:ea typeface="微软雅黑" panose="020B0503020204020204" pitchFamily="34" charset="-122"/>
              </a:rPr>
              <a:t>个通道对应语义分割任务的类别得分，最后</a:t>
            </a:r>
            <a:r>
              <a:rPr lang="en-US" altLang="zh-CN" dirty="0">
                <a:solidFill>
                  <a:prstClr val="black"/>
                </a:solidFill>
                <a:latin typeface="微软雅黑" panose="020B0503020204020204" pitchFamily="34" charset="-122"/>
                <a:ea typeface="微软雅黑" panose="020B0503020204020204" pitchFamily="34" charset="-122"/>
              </a:rPr>
              <a:t>2</a:t>
            </a:r>
            <a:r>
              <a:rPr lang="zh-CN" altLang="en-US" dirty="0">
                <a:solidFill>
                  <a:prstClr val="black"/>
                </a:solidFill>
                <a:latin typeface="微软雅黑" panose="020B0503020204020204" pitchFamily="34" charset="-122"/>
                <a:ea typeface="微软雅黑" panose="020B0503020204020204" pitchFamily="34" charset="-122"/>
              </a:rPr>
              <a:t>个通道对应显著性任务的前景（</a:t>
            </a:r>
            <a:r>
              <a:rPr lang="en-US" altLang="zh-CN" dirty="0">
                <a:solidFill>
                  <a:prstClr val="black"/>
                </a:solidFill>
                <a:latin typeface="微软雅黑" panose="020B0503020204020204" pitchFamily="34" charset="-122"/>
                <a:ea typeface="微软雅黑" panose="020B0503020204020204" pitchFamily="34" charset="-122"/>
              </a:rPr>
              <a:t>H</a:t>
            </a:r>
            <a:r>
              <a:rPr lang="zh-CN" altLang="en-US" dirty="0">
                <a:solidFill>
                  <a:prstClr val="black"/>
                </a:solidFill>
                <a:latin typeface="微软雅黑" panose="020B0503020204020204" pitchFamily="34" charset="-122"/>
                <a:ea typeface="微软雅黑" panose="020B0503020204020204" pitchFamily="34" charset="-122"/>
              </a:rPr>
              <a:t>）和背景（</a:t>
            </a:r>
            <a:r>
              <a:rPr lang="en-US" altLang="zh-CN" dirty="0">
                <a:solidFill>
                  <a:prstClr val="black"/>
                </a:solidFill>
                <a:latin typeface="微软雅黑" panose="020B0503020204020204" pitchFamily="34" charset="-122"/>
                <a:ea typeface="微软雅黑" panose="020B0503020204020204" pitchFamily="34" charset="-122"/>
              </a:rPr>
              <a:t>B</a:t>
            </a:r>
            <a:r>
              <a:rPr lang="zh-CN" altLang="en-US" dirty="0">
                <a:solidFill>
                  <a:prstClr val="black"/>
                </a:solidFill>
                <a:latin typeface="微软雅黑" panose="020B0503020204020204" pitchFamily="34" charset="-122"/>
                <a:ea typeface="微软雅黑" panose="020B0503020204020204" pitchFamily="34" charset="-122"/>
              </a:rPr>
              <a:t>）得分</a:t>
            </a:r>
            <a:endParaRPr lang="en-US" altLang="zh-CN" dirty="0">
              <a:solidFill>
                <a:prstClr val="black"/>
              </a:solidFill>
              <a:latin typeface="微软雅黑" panose="020B0503020204020204" pitchFamily="34" charset="-122"/>
              <a:ea typeface="微软雅黑" panose="020B0503020204020204" pitchFamily="34" charset="-122"/>
            </a:endParaRPr>
          </a:p>
          <a:p>
            <a:pPr defTabSz="342900">
              <a:lnSpc>
                <a:spcPct val="150000"/>
              </a:lnSpc>
              <a:defRPr/>
            </a:pPr>
            <a:endParaRPr lang="en-US" altLang="zh-CN" dirty="0">
              <a:solidFill>
                <a:prstClr val="black"/>
              </a:solidFill>
              <a:latin typeface="微软雅黑" panose="020B0503020204020204" pitchFamily="34" charset="-122"/>
              <a:ea typeface="微软雅黑" panose="020B0503020204020204" pitchFamily="34" charset="-122"/>
            </a:endParaRPr>
          </a:p>
          <a:p>
            <a:pPr defTabSz="342900">
              <a:lnSpc>
                <a:spcPct val="150000"/>
              </a:lnSpc>
              <a:defRPr/>
            </a:pPr>
            <a:endParaRPr lang="en-US" altLang="zh-CN" dirty="0">
              <a:solidFill>
                <a:prstClr val="black"/>
              </a:solidFill>
              <a:latin typeface="微软雅黑" panose="020B0503020204020204" pitchFamily="34" charset="-122"/>
              <a:ea typeface="微软雅黑" panose="020B0503020204020204" pitchFamily="34" charset="-122"/>
            </a:endParaRPr>
          </a:p>
          <a:p>
            <a:pPr defTabSz="342900">
              <a:lnSpc>
                <a:spcPct val="150000"/>
              </a:lnSpc>
              <a:defRPr/>
            </a:pPr>
            <a:endParaRPr lang="en-US" altLang="zh-CN" dirty="0">
              <a:solidFill>
                <a:prstClr val="black"/>
              </a:solidFill>
              <a:latin typeface="微软雅黑" panose="020B0503020204020204" pitchFamily="34" charset="-122"/>
              <a:ea typeface="微软雅黑" panose="020B0503020204020204" pitchFamily="34" charset="-122"/>
            </a:endParaRPr>
          </a:p>
          <a:p>
            <a:pPr defTabSz="342900">
              <a:lnSpc>
                <a:spcPct val="150000"/>
              </a:lnSpc>
              <a:defRPr/>
            </a:pPr>
            <a:endParaRPr lang="en-US" altLang="zh-CN" dirty="0">
              <a:solidFill>
                <a:prstClr val="black"/>
              </a:solidFill>
              <a:latin typeface="微软雅黑" panose="020B0503020204020204" pitchFamily="34" charset="-122"/>
              <a:ea typeface="微软雅黑" panose="020B0503020204020204" pitchFamily="34" charset="-122"/>
            </a:endParaRPr>
          </a:p>
          <a:p>
            <a:pPr defTabSz="342900">
              <a:lnSpc>
                <a:spcPct val="150000"/>
              </a:lnSpc>
              <a:defRPr/>
            </a:pPr>
            <a:endParaRPr lang="en-US" altLang="zh-CN" dirty="0">
              <a:solidFill>
                <a:prstClr val="black"/>
              </a:solidFill>
              <a:latin typeface="微软雅黑" panose="020B0503020204020204" pitchFamily="34" charset="-122"/>
              <a:ea typeface="微软雅黑" panose="020B0503020204020204" pitchFamily="34" charset="-122"/>
            </a:endParaRPr>
          </a:p>
          <a:p>
            <a:pPr defTabSz="342900">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rPr>
              <a:t>预训练完成后，移除</a:t>
            </a:r>
            <a:r>
              <a:rPr lang="en-US" altLang="zh-CN" dirty="0">
                <a:solidFill>
                  <a:prstClr val="black"/>
                </a:solidFill>
                <a:latin typeface="微软雅黑" panose="020B0503020204020204" pitchFamily="34" charset="-122"/>
                <a:ea typeface="微软雅黑" panose="020B0503020204020204" pitchFamily="34" charset="-122"/>
              </a:rPr>
              <a:t>RFCN</a:t>
            </a:r>
            <a:r>
              <a:rPr lang="zh-CN" altLang="en-US" dirty="0">
                <a:solidFill>
                  <a:prstClr val="black"/>
                </a:solidFill>
                <a:latin typeface="微软雅黑" panose="020B0503020204020204" pitchFamily="34" charset="-122"/>
                <a:ea typeface="微软雅黑" panose="020B0503020204020204" pitchFamily="34" charset="-122"/>
              </a:rPr>
              <a:t>网络最后特征图的前</a:t>
            </a:r>
            <a:r>
              <a:rPr lang="en-US" altLang="zh-CN" dirty="0">
                <a:solidFill>
                  <a:prstClr val="black"/>
                </a:solidFill>
                <a:latin typeface="微软雅黑" panose="020B0503020204020204" pitchFamily="34" charset="-122"/>
                <a:ea typeface="微软雅黑" panose="020B0503020204020204" pitchFamily="34" charset="-122"/>
              </a:rPr>
              <a:t>C+1</a:t>
            </a:r>
            <a:r>
              <a:rPr lang="zh-CN" altLang="en-US" dirty="0">
                <a:solidFill>
                  <a:prstClr val="black"/>
                </a:solidFill>
                <a:latin typeface="微软雅黑" panose="020B0503020204020204" pitchFamily="34" charset="-122"/>
                <a:ea typeface="微软雅黑" panose="020B0503020204020204" pitchFamily="34" charset="-122"/>
              </a:rPr>
              <a:t>个通道，只保留对应显著性任务的最后</a:t>
            </a:r>
            <a:r>
              <a:rPr lang="en-US" altLang="zh-CN" dirty="0">
                <a:solidFill>
                  <a:prstClr val="black"/>
                </a:solidFill>
                <a:latin typeface="微软雅黑" panose="020B0503020204020204" pitchFamily="34" charset="-122"/>
                <a:ea typeface="微软雅黑" panose="020B0503020204020204" pitchFamily="34" charset="-122"/>
              </a:rPr>
              <a:t>2</a:t>
            </a:r>
            <a:r>
              <a:rPr lang="zh-CN" altLang="en-US" dirty="0">
                <a:solidFill>
                  <a:prstClr val="black"/>
                </a:solidFill>
                <a:latin typeface="微软雅黑" panose="020B0503020204020204" pitchFamily="34" charset="-122"/>
                <a:ea typeface="微软雅黑" panose="020B0503020204020204" pitchFamily="34" charset="-122"/>
              </a:rPr>
              <a:t>个通道</a:t>
            </a:r>
            <a:endParaRPr lang="en-US" altLang="zh-CN" dirty="0">
              <a:solidFill>
                <a:prstClr val="black"/>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B53FA93F-F34F-4BC2-9CA3-9BDBEEBAB8BE}"/>
              </a:ext>
            </a:extLst>
          </p:cNvPr>
          <p:cNvPicPr>
            <a:picLocks noChangeAspect="1"/>
          </p:cNvPicPr>
          <p:nvPr/>
        </p:nvPicPr>
        <p:blipFill>
          <a:blip r:embed="rId3"/>
          <a:stretch>
            <a:fillRect/>
          </a:stretch>
        </p:blipFill>
        <p:spPr>
          <a:xfrm>
            <a:off x="1054742" y="4059490"/>
            <a:ext cx="8877300" cy="1457325"/>
          </a:xfrm>
          <a:prstGeom prst="rect">
            <a:avLst/>
          </a:prstGeom>
        </p:spPr>
      </p:pic>
      <p:pic>
        <p:nvPicPr>
          <p:cNvPr id="5" name="图片 4">
            <a:extLst>
              <a:ext uri="{FF2B5EF4-FFF2-40B4-BE49-F238E27FC236}">
                <a16:creationId xmlns:a16="http://schemas.microsoft.com/office/drawing/2014/main" id="{D78578FC-CAC0-4689-8AA8-4FCEE3AE3A94}"/>
              </a:ext>
            </a:extLst>
          </p:cNvPr>
          <p:cNvPicPr>
            <a:picLocks noChangeAspect="1"/>
          </p:cNvPicPr>
          <p:nvPr/>
        </p:nvPicPr>
        <p:blipFill>
          <a:blip r:embed="rId4"/>
          <a:stretch>
            <a:fillRect/>
          </a:stretch>
        </p:blipFill>
        <p:spPr>
          <a:xfrm>
            <a:off x="1054742" y="1401542"/>
            <a:ext cx="3933825" cy="1362075"/>
          </a:xfrm>
          <a:prstGeom prst="rect">
            <a:avLst/>
          </a:prstGeom>
        </p:spPr>
      </p:pic>
    </p:spTree>
    <p:extLst>
      <p:ext uri="{BB962C8B-B14F-4D97-AF65-F5344CB8AC3E}">
        <p14:creationId xmlns:p14="http://schemas.microsoft.com/office/powerpoint/2010/main" val="1939285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97528"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单工作流网络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(single-stream network) </a:t>
            </a:r>
            <a:endParaRPr lang="zh-CN" altLang="en-US"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9" name="矩形 8">
            <a:extLst>
              <a:ext uri="{FF2B5EF4-FFF2-40B4-BE49-F238E27FC236}">
                <a16:creationId xmlns:a16="http://schemas.microsoft.com/office/drawing/2014/main" id="{DA5489AD-F0B8-4740-B533-2954B953BCAD}"/>
              </a:ext>
            </a:extLst>
          </p:cNvPr>
          <p:cNvSpPr/>
          <p:nvPr/>
        </p:nvSpPr>
        <p:spPr>
          <a:xfrm>
            <a:off x="1077601" y="988539"/>
            <a:ext cx="9790423" cy="1705403"/>
          </a:xfrm>
          <a:prstGeom prst="rect">
            <a:avLst/>
          </a:prstGeom>
        </p:spPr>
        <p:txBody>
          <a:bodyPr wrap="square">
            <a:spAutoFit/>
          </a:bodyPr>
          <a:lstStyle/>
          <a:p>
            <a:pPr defTabSz="342900">
              <a:lnSpc>
                <a:spcPct val="150000"/>
              </a:lnSpc>
              <a:defRPr/>
            </a:pPr>
            <a:r>
              <a:rPr lang="zh-CN" altLang="en-US" b="1" kern="0" dirty="0">
                <a:solidFill>
                  <a:srgbClr val="071F65"/>
                </a:solidFill>
                <a:latin typeface="微软雅黑" pitchFamily="34" charset="-122"/>
                <a:ea typeface="微软雅黑" pitchFamily="34" charset="-122"/>
              </a:rPr>
              <a:t>与现有基于</a:t>
            </a:r>
            <a:r>
              <a:rPr lang="en-US" altLang="zh-CN" b="1" kern="0" dirty="0">
                <a:solidFill>
                  <a:srgbClr val="071F65"/>
                </a:solidFill>
                <a:latin typeface="微软雅黑" pitchFamily="34" charset="-122"/>
                <a:ea typeface="微软雅黑" pitchFamily="34" charset="-122"/>
              </a:rPr>
              <a:t>CNN</a:t>
            </a:r>
            <a:r>
              <a:rPr lang="zh-CN" altLang="en-US" b="1" kern="0" dirty="0">
                <a:solidFill>
                  <a:srgbClr val="071F65"/>
                </a:solidFill>
                <a:latin typeface="微软雅黑" pitchFamily="34" charset="-122"/>
                <a:ea typeface="微软雅黑" pitchFamily="34" charset="-122"/>
              </a:rPr>
              <a:t>的方法相比有两个优势：</a:t>
            </a:r>
            <a:endParaRPr lang="en-US" altLang="zh-CN" sz="1600" dirty="0">
              <a:solidFill>
                <a:prstClr val="black"/>
              </a:solidFill>
              <a:latin typeface="微软雅黑" panose="020B0503020204020204" pitchFamily="34" charset="-122"/>
              <a:ea typeface="微软雅黑" panose="020B0503020204020204" pitchFamily="34" charset="-122"/>
            </a:endParaRPr>
          </a:p>
          <a:p>
            <a:pPr indent="-285750">
              <a:lnSpc>
                <a:spcPct val="150000"/>
              </a:lnSpc>
              <a:buFont typeface="Wingdings" panose="05000000000000000000" pitchFamily="2" charset="2"/>
              <a:buChar char="Ø"/>
              <a:defRPr/>
            </a:pPr>
            <a:r>
              <a:rPr lang="zh-CN" altLang="en-US" dirty="0">
                <a:solidFill>
                  <a:prstClr val="black"/>
                </a:solidFill>
                <a:latin typeface="微软雅黑" panose="020B0503020204020204" pitchFamily="34" charset="-122"/>
                <a:ea typeface="微软雅黑" panose="020B0503020204020204" pitchFamily="34" charset="-122"/>
              </a:rPr>
              <a:t>利用显著性先验，使深度模型的训练更容易，预测更准确；</a:t>
            </a:r>
            <a:endParaRPr lang="en-US" altLang="zh-CN" dirty="0">
              <a:solidFill>
                <a:prstClr val="black"/>
              </a:solidFill>
              <a:latin typeface="微软雅黑" panose="020B0503020204020204" pitchFamily="34" charset="-122"/>
              <a:ea typeface="微软雅黑" panose="020B0503020204020204" pitchFamily="34" charset="-122"/>
            </a:endParaRPr>
          </a:p>
          <a:p>
            <a:pPr indent="-285750">
              <a:lnSpc>
                <a:spcPct val="150000"/>
              </a:lnSpc>
              <a:buFont typeface="Wingdings" panose="05000000000000000000" pitchFamily="2" charset="2"/>
              <a:buChar char="Ø"/>
              <a:defRPr/>
            </a:pPr>
            <a:r>
              <a:rPr lang="zh-CN" altLang="en-US" dirty="0">
                <a:solidFill>
                  <a:prstClr val="black"/>
                </a:solidFill>
                <a:latin typeface="微软雅黑" panose="020B0503020204020204" pitchFamily="34" charset="-122"/>
                <a:ea typeface="微软雅黑" panose="020B0503020204020204" pitchFamily="34" charset="-122"/>
              </a:rPr>
              <a:t>与前馈网络相比，我们的</a:t>
            </a:r>
            <a:r>
              <a:rPr lang="en-US" altLang="zh-CN" dirty="0">
                <a:solidFill>
                  <a:prstClr val="black"/>
                </a:solidFill>
                <a:latin typeface="微软雅黑" panose="020B0503020204020204" pitchFamily="34" charset="-122"/>
                <a:ea typeface="微软雅黑" panose="020B0503020204020204" pitchFamily="34" charset="-122"/>
              </a:rPr>
              <a:t>RFCN</a:t>
            </a:r>
            <a:r>
              <a:rPr lang="zh-CN" altLang="en-US" dirty="0">
                <a:solidFill>
                  <a:prstClr val="black"/>
                </a:solidFill>
                <a:latin typeface="微软雅黑" panose="020B0503020204020204" pitchFamily="34" charset="-122"/>
                <a:ea typeface="微软雅黑" panose="020B0503020204020204" pitchFamily="34" charset="-122"/>
              </a:rPr>
              <a:t>网络的输出被提供为反馈信号，使得</a:t>
            </a:r>
            <a:r>
              <a:rPr lang="en-US" altLang="zh-CN" dirty="0">
                <a:solidFill>
                  <a:prstClr val="black"/>
                </a:solidFill>
                <a:latin typeface="微软雅黑" panose="020B0503020204020204" pitchFamily="34" charset="-122"/>
                <a:ea typeface="微软雅黑" panose="020B0503020204020204" pitchFamily="34" charset="-122"/>
              </a:rPr>
              <a:t>RFCN</a:t>
            </a:r>
            <a:r>
              <a:rPr lang="zh-CN" altLang="en-US" dirty="0">
                <a:solidFill>
                  <a:prstClr val="black"/>
                </a:solidFill>
                <a:latin typeface="微软雅黑" panose="020B0503020204020204" pitchFamily="34" charset="-122"/>
                <a:ea typeface="微软雅黑" panose="020B0503020204020204" pitchFamily="34" charset="-122"/>
              </a:rPr>
              <a:t>能够通过纠正其先前的错误来重新确定显著性预测，直到在最后一个时间步骤中产生最终预测。</a:t>
            </a:r>
          </a:p>
        </p:txBody>
      </p:sp>
    </p:spTree>
    <p:extLst>
      <p:ext uri="{BB962C8B-B14F-4D97-AF65-F5344CB8AC3E}">
        <p14:creationId xmlns:p14="http://schemas.microsoft.com/office/powerpoint/2010/main" val="809442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39820"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(multi-stream network) </a:t>
            </a:r>
          </a:p>
        </p:txBody>
      </p:sp>
      <p:sp>
        <p:nvSpPr>
          <p:cNvPr id="2" name="矩形 1">
            <a:extLst>
              <a:ext uri="{FF2B5EF4-FFF2-40B4-BE49-F238E27FC236}">
                <a16:creationId xmlns:a16="http://schemas.microsoft.com/office/drawing/2014/main" id="{98E838D9-B3C3-4333-8915-8FC38B050E7D}"/>
              </a:ext>
            </a:extLst>
          </p:cNvPr>
          <p:cNvSpPr/>
          <p:nvPr/>
        </p:nvSpPr>
        <p:spPr>
          <a:xfrm>
            <a:off x="3806372" y="2073458"/>
            <a:ext cx="4881456" cy="369332"/>
          </a:xfrm>
          <a:prstGeom prst="rect">
            <a:avLst/>
          </a:prstGeom>
        </p:spPr>
        <p:txBody>
          <a:bodyPr wrap="square">
            <a:spAutoFit/>
          </a:bodyPr>
          <a:lstStyle/>
          <a:p>
            <a:pPr algn="ctr"/>
            <a:r>
              <a:rPr lang="en-US" altLang="zh-CN" dirty="0">
                <a:ln w="0"/>
                <a:solidFill>
                  <a:srgbClr val="002060"/>
                </a:solidFill>
                <a:effectLst>
                  <a:outerShdw blurRad="38100" dist="25400" dir="5400000" algn="ctr" rotWithShape="0">
                    <a:srgbClr val="6E747A">
                      <a:alpha val="43000"/>
                    </a:srgbClr>
                  </a:outerShdw>
                </a:effectLst>
              </a:rPr>
              <a:t>T. Wang, A. </a:t>
            </a:r>
            <a:r>
              <a:rPr lang="en-US" altLang="zh-CN" dirty="0" err="1">
                <a:ln w="0"/>
                <a:solidFill>
                  <a:srgbClr val="002060"/>
                </a:solidFill>
                <a:effectLst>
                  <a:outerShdw blurRad="38100" dist="25400" dir="5400000" algn="ctr" rotWithShape="0">
                    <a:srgbClr val="6E747A">
                      <a:alpha val="43000"/>
                    </a:srgbClr>
                  </a:outerShdw>
                </a:effectLst>
              </a:rPr>
              <a:t>Borji</a:t>
            </a:r>
            <a:r>
              <a:rPr lang="en-US" altLang="zh-CN" dirty="0">
                <a:ln w="0"/>
                <a:solidFill>
                  <a:srgbClr val="002060"/>
                </a:solidFill>
                <a:effectLst>
                  <a:outerShdw blurRad="38100" dist="25400" dir="5400000" algn="ctr" rotWithShape="0">
                    <a:srgbClr val="6E747A">
                      <a:alpha val="43000"/>
                    </a:srgbClr>
                  </a:outerShdw>
                </a:effectLst>
              </a:rPr>
              <a:t>, L. Zhang, P. Zhang, and H. Lu</a:t>
            </a:r>
            <a:endParaRPr lang="zh-CN" altLang="en-US" dirty="0">
              <a:ln w="0"/>
              <a:solidFill>
                <a:srgbClr val="002060"/>
              </a:solidFill>
              <a:effectLst>
                <a:outerShdw blurRad="38100" dist="25400" dir="5400000" algn="ctr" rotWithShape="0">
                  <a:srgbClr val="6E747A">
                    <a:alpha val="43000"/>
                  </a:srgbClr>
                </a:outerShdw>
              </a:effectLst>
            </a:endParaRPr>
          </a:p>
        </p:txBody>
      </p:sp>
      <p:sp>
        <p:nvSpPr>
          <p:cNvPr id="5" name="矩形 4">
            <a:extLst>
              <a:ext uri="{FF2B5EF4-FFF2-40B4-BE49-F238E27FC236}">
                <a16:creationId xmlns:a16="http://schemas.microsoft.com/office/drawing/2014/main" id="{1A260923-0257-4C9C-B1B2-C9B39EA17CB2}"/>
              </a:ext>
            </a:extLst>
          </p:cNvPr>
          <p:cNvSpPr/>
          <p:nvPr/>
        </p:nvSpPr>
        <p:spPr>
          <a:xfrm>
            <a:off x="2186419" y="946779"/>
            <a:ext cx="8121363" cy="1077218"/>
          </a:xfrm>
          <a:prstGeom prst="rect">
            <a:avLst/>
          </a:prstGeom>
          <a:noFill/>
        </p:spPr>
        <p:txBody>
          <a:bodyPr wrap="square" lIns="91440" tIns="45720" rIns="91440" bIns="45720">
            <a:spAutoFit/>
          </a:bodyPr>
          <a:lstStyle/>
          <a:p>
            <a:pPr algn="ctr"/>
            <a:r>
              <a:rPr lang="en-US" altLang="zh-CN" sz="3200" dirty="0">
                <a:ln w="0"/>
                <a:solidFill>
                  <a:srgbClr val="002060"/>
                </a:solidFill>
                <a:effectLst>
                  <a:outerShdw blurRad="38100" dist="25400" dir="5400000" algn="ctr" rotWithShape="0">
                    <a:srgbClr val="6E747A">
                      <a:alpha val="43000"/>
                    </a:srgbClr>
                  </a:outerShdw>
                </a:effectLst>
              </a:rPr>
              <a:t>A stagewise refinement model for detecting salient objects in images</a:t>
            </a:r>
            <a:endParaRPr lang="zh-CN" altLang="en-US" sz="3200" b="0" cap="none" spc="0" dirty="0">
              <a:ln w="0"/>
              <a:solidFill>
                <a:srgbClr val="002060"/>
              </a:solidFill>
              <a:effectLst>
                <a:outerShdw blurRad="38100" dist="25400" dir="5400000" algn="ctr" rotWithShape="0">
                  <a:srgbClr val="6E747A">
                    <a:alpha val="43000"/>
                  </a:srgbClr>
                </a:outerShdw>
              </a:effectLst>
            </a:endParaRPr>
          </a:p>
        </p:txBody>
      </p:sp>
      <p:sp>
        <p:nvSpPr>
          <p:cNvPr id="13" name="文本框 12">
            <a:extLst>
              <a:ext uri="{FF2B5EF4-FFF2-40B4-BE49-F238E27FC236}">
                <a16:creationId xmlns:a16="http://schemas.microsoft.com/office/drawing/2014/main" id="{52E57115-B64E-4A2C-BE64-60264350647A}"/>
              </a:ext>
            </a:extLst>
          </p:cNvPr>
          <p:cNvSpPr txBox="1"/>
          <p:nvPr/>
        </p:nvSpPr>
        <p:spPr>
          <a:xfrm>
            <a:off x="744973" y="2911044"/>
            <a:ext cx="10702053" cy="33701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First, our deep </a:t>
            </a:r>
            <a:r>
              <a:rPr lang="en-US" altLang="zh-CN" sz="1600" dirty="0" err="1">
                <a:latin typeface="微软雅黑" panose="020B0503020204020204" pitchFamily="34" charset="-122"/>
                <a:ea typeface="微软雅黑" panose="020B0503020204020204" pitchFamily="34" charset="-122"/>
              </a:rPr>
              <a:t>feedward</a:t>
            </a:r>
            <a:r>
              <a:rPr lang="en-US" altLang="zh-CN" sz="1600" dirty="0">
                <a:latin typeface="微软雅黑" panose="020B0503020204020204" pitchFamily="34" charset="-122"/>
                <a:ea typeface="微软雅黑" panose="020B0503020204020204" pitchFamily="34" charset="-122"/>
              </a:rPr>
              <a:t> net is used to generate a coarse prediction map with much detailed structures lost. </a:t>
            </a:r>
          </a:p>
          <a:p>
            <a:pPr marL="285750" indent="-285750">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Then, refinement nets are integrated with local context information to reﬁne the preceding saliency maps generated in the master branch in a stagewise manner. Further, a pyramid pooling module is applied for different-region-based global context aggregation</a:t>
            </a:r>
          </a:p>
          <a:p>
            <a:pPr marL="285750" indent="-285750">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we propose a novel stage-wise model based on spatial pyramid pooling module [55] which aggregates multiscale global context priors. The stage-wise reﬁnement network efﬁciently merges high-level semantic knowledge encoded in the master network layers with the spatially rich information of low-level features encoded in the reﬁnement net.</a:t>
            </a:r>
          </a:p>
        </p:txBody>
      </p:sp>
      <p:sp>
        <p:nvSpPr>
          <p:cNvPr id="9" name="矩形 8">
            <a:extLst>
              <a:ext uri="{FF2B5EF4-FFF2-40B4-BE49-F238E27FC236}">
                <a16:creationId xmlns:a16="http://schemas.microsoft.com/office/drawing/2014/main" id="{F756F96C-EE44-4DE3-8224-BABE66C63729}"/>
              </a:ext>
            </a:extLst>
          </p:cNvPr>
          <p:cNvSpPr/>
          <p:nvPr/>
        </p:nvSpPr>
        <p:spPr>
          <a:xfrm>
            <a:off x="4171209" y="2492251"/>
            <a:ext cx="4151783" cy="369332"/>
          </a:xfrm>
          <a:prstGeom prst="rect">
            <a:avLst/>
          </a:prstGeom>
        </p:spPr>
        <p:txBody>
          <a:bodyPr wrap="square">
            <a:spAutoFit/>
          </a:bodyPr>
          <a:lstStyle/>
          <a:p>
            <a:pPr algn="ctr"/>
            <a:r>
              <a:rPr lang="en-US" altLang="zh-CN" dirty="0"/>
              <a:t>ICCV2017</a:t>
            </a:r>
            <a:endParaRPr lang="en-US" altLang="zh-CN" sz="1600" dirty="0"/>
          </a:p>
        </p:txBody>
      </p:sp>
    </p:spTree>
    <p:extLst>
      <p:ext uri="{BB962C8B-B14F-4D97-AF65-F5344CB8AC3E}">
        <p14:creationId xmlns:p14="http://schemas.microsoft.com/office/powerpoint/2010/main" val="3269618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99982" y="313375"/>
            <a:ext cx="1528413" cy="1528413"/>
            <a:chOff x="1602769" y="143838"/>
            <a:chExt cx="1331936" cy="1331936"/>
          </a:xfrm>
        </p:grpSpPr>
        <p:sp>
          <p:nvSpPr>
            <p:cNvPr id="4" name="椭圆 3"/>
            <p:cNvSpPr/>
            <p:nvPr/>
          </p:nvSpPr>
          <p:spPr>
            <a:xfrm>
              <a:off x="1602769" y="143838"/>
              <a:ext cx="1331936" cy="1331936"/>
            </a:xfrm>
            <a:prstGeom prst="ellipse">
              <a:avLst/>
            </a:prstGeom>
            <a:ln w="165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zh-CN" altLang="en-US" sz="1867">
                <a:solidFill>
                  <a:prstClr val="white"/>
                </a:solidFill>
                <a:latin typeface="Arial"/>
                <a:ea typeface="微软雅黑"/>
              </a:endParaRPr>
            </a:p>
          </p:txBody>
        </p:sp>
        <p:sp>
          <p:nvSpPr>
            <p:cNvPr id="146" name="TextBox 145"/>
            <p:cNvSpPr txBox="1"/>
            <p:nvPr/>
          </p:nvSpPr>
          <p:spPr>
            <a:xfrm>
              <a:off x="1679041" y="396413"/>
              <a:ext cx="1189310" cy="563245"/>
            </a:xfrm>
            <a:prstGeom prst="rect">
              <a:avLst/>
            </a:prstGeom>
            <a:noFill/>
          </p:spPr>
          <p:txBody>
            <a:bodyPr wrap="square" rtlCol="0">
              <a:spAutoFit/>
            </a:bodyPr>
            <a:lstStyle/>
            <a:p>
              <a:pPr algn="ctr" defTabSz="457189"/>
              <a:r>
                <a:rPr lang="zh-CN" altLang="en-US" sz="3600" b="1" dirty="0">
                  <a:solidFill>
                    <a:prstClr val="white"/>
                  </a:solidFill>
                  <a:latin typeface="微软雅黑" pitchFamily="34" charset="-122"/>
                  <a:ea typeface="微软雅黑" pitchFamily="34" charset="-122"/>
                </a:rPr>
                <a:t>目录</a:t>
              </a:r>
            </a:p>
          </p:txBody>
        </p:sp>
        <p:sp>
          <p:nvSpPr>
            <p:cNvPr id="147" name="TextBox 146"/>
            <p:cNvSpPr txBox="1"/>
            <p:nvPr/>
          </p:nvSpPr>
          <p:spPr>
            <a:xfrm>
              <a:off x="1638153" y="937949"/>
              <a:ext cx="1263808" cy="277208"/>
            </a:xfrm>
            <a:prstGeom prst="rect">
              <a:avLst/>
            </a:prstGeom>
            <a:noFill/>
          </p:spPr>
          <p:txBody>
            <a:bodyPr wrap="square" rtlCol="0">
              <a:spAutoFit/>
            </a:bodyPr>
            <a:lstStyle/>
            <a:p>
              <a:pPr algn="ctr" defTabSz="457189"/>
              <a:r>
                <a:rPr lang="en-US" altLang="zh-CN" sz="1467" dirty="0">
                  <a:solidFill>
                    <a:prstClr val="white"/>
                  </a:solidFill>
                  <a:latin typeface="微软雅黑" pitchFamily="34" charset="-122"/>
                  <a:ea typeface="微软雅黑" pitchFamily="34" charset="-122"/>
                </a:rPr>
                <a:t>CONTENTS</a:t>
              </a:r>
              <a:endParaRPr lang="zh-CN" altLang="en-US" sz="1467" dirty="0">
                <a:solidFill>
                  <a:prstClr val="white"/>
                </a:solidFill>
                <a:latin typeface="微软雅黑" pitchFamily="34" charset="-122"/>
                <a:ea typeface="微软雅黑" pitchFamily="34" charset="-122"/>
              </a:endParaRPr>
            </a:p>
          </p:txBody>
        </p:sp>
      </p:grpSp>
      <p:grpSp>
        <p:nvGrpSpPr>
          <p:cNvPr id="48" name="组合 47"/>
          <p:cNvGrpSpPr/>
          <p:nvPr/>
        </p:nvGrpSpPr>
        <p:grpSpPr>
          <a:xfrm>
            <a:off x="2692781" y="491081"/>
            <a:ext cx="808508" cy="769409"/>
            <a:chOff x="3437020" y="1033173"/>
            <a:chExt cx="863676" cy="865577"/>
          </a:xfrm>
        </p:grpSpPr>
        <p:sp>
          <p:nvSpPr>
            <p:cNvPr id="49" name="椭圆 18"/>
            <p:cNvSpPr>
              <a:spLocks noChangeArrowheads="1"/>
            </p:cNvSpPr>
            <p:nvPr/>
          </p:nvSpPr>
          <p:spPr bwMode="auto">
            <a:xfrm>
              <a:off x="3437020" y="1033173"/>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50" name="图片 4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587275" y="1169757"/>
              <a:ext cx="552644" cy="566109"/>
            </a:xfrm>
            <a:prstGeom prst="rect">
              <a:avLst/>
            </a:prstGeom>
          </p:spPr>
        </p:pic>
      </p:grpSp>
      <p:grpSp>
        <p:nvGrpSpPr>
          <p:cNvPr id="40" name="组合 39"/>
          <p:cNvGrpSpPr/>
          <p:nvPr/>
        </p:nvGrpSpPr>
        <p:grpSpPr>
          <a:xfrm>
            <a:off x="2692781" y="1572636"/>
            <a:ext cx="808508" cy="769409"/>
            <a:chOff x="3437020" y="2074814"/>
            <a:chExt cx="863676" cy="865577"/>
          </a:xfrm>
        </p:grpSpPr>
        <p:sp>
          <p:nvSpPr>
            <p:cNvPr id="41" name="椭圆 19"/>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42" name="图片 4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grpSp>
        <p:nvGrpSpPr>
          <p:cNvPr id="76" name="组合 75"/>
          <p:cNvGrpSpPr/>
          <p:nvPr/>
        </p:nvGrpSpPr>
        <p:grpSpPr>
          <a:xfrm>
            <a:off x="2692781" y="2654191"/>
            <a:ext cx="808508" cy="769409"/>
            <a:chOff x="3437020" y="2074814"/>
            <a:chExt cx="863676" cy="865577"/>
          </a:xfrm>
        </p:grpSpPr>
        <p:sp>
          <p:nvSpPr>
            <p:cNvPr id="77" name="椭圆 19"/>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78" name="图片 7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grpSp>
        <p:nvGrpSpPr>
          <p:cNvPr id="80" name="组合 79"/>
          <p:cNvGrpSpPr/>
          <p:nvPr/>
        </p:nvGrpSpPr>
        <p:grpSpPr>
          <a:xfrm>
            <a:off x="2696812" y="4817301"/>
            <a:ext cx="808508" cy="769409"/>
            <a:chOff x="3437020" y="2074814"/>
            <a:chExt cx="863676" cy="865577"/>
          </a:xfrm>
        </p:grpSpPr>
        <p:sp>
          <p:nvSpPr>
            <p:cNvPr id="81" name="椭圆 19"/>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82" name="图片 8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26" name="矩形 68">
            <a:extLst>
              <a:ext uri="{FF2B5EF4-FFF2-40B4-BE49-F238E27FC236}">
                <a16:creationId xmlns:a16="http://schemas.microsoft.com/office/drawing/2014/main" id="{E3BC9052-D615-4B52-B6C6-00ABD6ADE81B}"/>
              </a:ext>
            </a:extLst>
          </p:cNvPr>
          <p:cNvSpPr>
            <a:spLocks noChangeArrowheads="1"/>
          </p:cNvSpPr>
          <p:nvPr/>
        </p:nvSpPr>
        <p:spPr bwMode="auto">
          <a:xfrm>
            <a:off x="3637914" y="396149"/>
            <a:ext cx="7963425" cy="719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200000"/>
              </a:lnSpc>
              <a:spcBef>
                <a:spcPct val="0"/>
              </a:spcBef>
              <a:buNone/>
            </a:pPr>
            <a:r>
              <a:rPr lang="zh-CN" altLang="en-US" sz="2400" b="1" dirty="0">
                <a:solidFill>
                  <a:schemeClr val="accent1"/>
                </a:solidFill>
                <a:sym typeface="微软雅黑" pitchFamily="34" charset="-122"/>
              </a:rPr>
              <a:t>显著性检测</a:t>
            </a:r>
            <a:r>
              <a:rPr lang="zh-CN" altLang="en-US" sz="2000" b="1" dirty="0">
                <a:solidFill>
                  <a:schemeClr val="accent1"/>
                </a:solidFill>
                <a:sym typeface="微软雅黑" pitchFamily="34" charset="-122"/>
              </a:rPr>
              <a:t>（</a:t>
            </a:r>
            <a:r>
              <a:rPr lang="en-US" altLang="zh-CN" sz="2000" b="1" dirty="0">
                <a:solidFill>
                  <a:schemeClr val="accent1"/>
                </a:solidFill>
                <a:sym typeface="微软雅黑" pitchFamily="34" charset="-122"/>
              </a:rPr>
              <a:t>Saliency Detection </a:t>
            </a:r>
            <a:r>
              <a:rPr lang="zh-CN" altLang="en-US" sz="2000" b="1" dirty="0">
                <a:solidFill>
                  <a:schemeClr val="accent1"/>
                </a:solidFill>
                <a:sym typeface="微软雅黑" pitchFamily="34" charset="-122"/>
              </a:rPr>
              <a:t>）</a:t>
            </a:r>
            <a:endParaRPr lang="en-US" altLang="zh-CN" sz="2400" b="1" dirty="0">
              <a:solidFill>
                <a:schemeClr val="accent1"/>
              </a:solidFill>
              <a:sym typeface="微软雅黑" pitchFamily="34" charset="-122"/>
            </a:endParaRPr>
          </a:p>
        </p:txBody>
      </p:sp>
      <p:sp>
        <p:nvSpPr>
          <p:cNvPr id="27" name="矩形 68">
            <a:extLst>
              <a:ext uri="{FF2B5EF4-FFF2-40B4-BE49-F238E27FC236}">
                <a16:creationId xmlns:a16="http://schemas.microsoft.com/office/drawing/2014/main" id="{8946871F-CA38-4CF4-9D43-59375C5B6C59}"/>
              </a:ext>
            </a:extLst>
          </p:cNvPr>
          <p:cNvSpPr>
            <a:spLocks noChangeArrowheads="1"/>
          </p:cNvSpPr>
          <p:nvPr/>
        </p:nvSpPr>
        <p:spPr bwMode="auto">
          <a:xfrm>
            <a:off x="3637914" y="1622121"/>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算法分类（</a:t>
            </a:r>
            <a:r>
              <a:rPr lang="en-US" altLang="zh-CN" sz="2000" b="1" dirty="0">
                <a:solidFill>
                  <a:schemeClr val="accent1"/>
                </a:solidFill>
                <a:sym typeface="微软雅黑" pitchFamily="34" charset="-122"/>
              </a:rPr>
              <a:t>Algorithm Taxonomy</a:t>
            </a:r>
            <a:r>
              <a:rPr lang="zh-CN" altLang="en-US" sz="2400" b="1" dirty="0">
                <a:solidFill>
                  <a:schemeClr val="accent1"/>
                </a:solidFill>
                <a:sym typeface="微软雅黑" pitchFamily="34" charset="-122"/>
              </a:rPr>
              <a:t>）</a:t>
            </a:r>
            <a:endParaRPr lang="en-US" altLang="zh-CN" sz="2400" b="1" dirty="0">
              <a:solidFill>
                <a:schemeClr val="accent1"/>
              </a:solidFill>
              <a:sym typeface="微软雅黑" pitchFamily="34" charset="-122"/>
            </a:endParaRPr>
          </a:p>
        </p:txBody>
      </p:sp>
      <p:sp>
        <p:nvSpPr>
          <p:cNvPr id="28" name="矩形 68">
            <a:extLst>
              <a:ext uri="{FF2B5EF4-FFF2-40B4-BE49-F238E27FC236}">
                <a16:creationId xmlns:a16="http://schemas.microsoft.com/office/drawing/2014/main" id="{7108161D-25AD-45C1-8D29-2A73145801A3}"/>
              </a:ext>
            </a:extLst>
          </p:cNvPr>
          <p:cNvSpPr>
            <a:spLocks noChangeArrowheads="1"/>
          </p:cNvSpPr>
          <p:nvPr/>
        </p:nvSpPr>
        <p:spPr bwMode="auto">
          <a:xfrm>
            <a:off x="3650451" y="2709593"/>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数据集及评价指标（</a:t>
            </a:r>
            <a:r>
              <a:rPr lang="en-US" altLang="zh-CN" sz="2000" b="1" dirty="0">
                <a:solidFill>
                  <a:schemeClr val="accent1"/>
                </a:solidFill>
                <a:sym typeface="微软雅黑" pitchFamily="34" charset="-122"/>
              </a:rPr>
              <a:t>SOD Dataset and Metrics</a:t>
            </a:r>
            <a:r>
              <a:rPr lang="zh-CN" altLang="en-US" sz="2400" b="1" dirty="0">
                <a:solidFill>
                  <a:schemeClr val="accent1"/>
                </a:solidFill>
                <a:sym typeface="微软雅黑" pitchFamily="34" charset="-122"/>
              </a:rPr>
              <a:t>）</a:t>
            </a:r>
            <a:endParaRPr lang="en-US" altLang="zh-CN" sz="2400" b="1" dirty="0">
              <a:solidFill>
                <a:schemeClr val="accent1"/>
              </a:solidFill>
              <a:sym typeface="微软雅黑" pitchFamily="34" charset="-122"/>
            </a:endParaRPr>
          </a:p>
        </p:txBody>
      </p:sp>
      <p:sp>
        <p:nvSpPr>
          <p:cNvPr id="29" name="矩形 68">
            <a:extLst>
              <a:ext uri="{FF2B5EF4-FFF2-40B4-BE49-F238E27FC236}">
                <a16:creationId xmlns:a16="http://schemas.microsoft.com/office/drawing/2014/main" id="{C407D230-624A-4080-BA05-5EBDFB9537C4}"/>
              </a:ext>
            </a:extLst>
          </p:cNvPr>
          <p:cNvSpPr>
            <a:spLocks noChangeArrowheads="1"/>
          </p:cNvSpPr>
          <p:nvPr/>
        </p:nvSpPr>
        <p:spPr bwMode="auto">
          <a:xfrm>
            <a:off x="3650451" y="4884537"/>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存在问题（</a:t>
            </a:r>
            <a:r>
              <a:rPr lang="en-US" altLang="zh-CN" sz="2000" b="1" dirty="0">
                <a:solidFill>
                  <a:schemeClr val="accent1"/>
                </a:solidFill>
                <a:sym typeface="微软雅黑" pitchFamily="34" charset="-122"/>
              </a:rPr>
              <a:t>Issues and Challenges of SOD</a:t>
            </a:r>
            <a:r>
              <a:rPr lang="zh-CN" altLang="en-US" sz="2400" b="1" dirty="0">
                <a:solidFill>
                  <a:schemeClr val="accent1"/>
                </a:solidFill>
                <a:sym typeface="微软雅黑" pitchFamily="34" charset="-122"/>
              </a:rPr>
              <a:t>）</a:t>
            </a:r>
            <a:endParaRPr lang="en-US" altLang="zh-CN" sz="2400" b="1" dirty="0">
              <a:solidFill>
                <a:schemeClr val="accent1"/>
              </a:solidFill>
              <a:sym typeface="微软雅黑" pitchFamily="34" charset="-122"/>
            </a:endParaRPr>
          </a:p>
        </p:txBody>
      </p:sp>
      <p:grpSp>
        <p:nvGrpSpPr>
          <p:cNvPr id="22" name="组合 21">
            <a:extLst>
              <a:ext uri="{FF2B5EF4-FFF2-40B4-BE49-F238E27FC236}">
                <a16:creationId xmlns:a16="http://schemas.microsoft.com/office/drawing/2014/main" id="{602A0B37-E1A5-4D3A-96DC-7C2786548EDE}"/>
              </a:ext>
            </a:extLst>
          </p:cNvPr>
          <p:cNvGrpSpPr/>
          <p:nvPr/>
        </p:nvGrpSpPr>
        <p:grpSpPr>
          <a:xfrm>
            <a:off x="2694457" y="5898857"/>
            <a:ext cx="808508" cy="769409"/>
            <a:chOff x="3437020" y="2074814"/>
            <a:chExt cx="863676" cy="865577"/>
          </a:xfrm>
        </p:grpSpPr>
        <p:sp>
          <p:nvSpPr>
            <p:cNvPr id="23" name="椭圆 19">
              <a:extLst>
                <a:ext uri="{FF2B5EF4-FFF2-40B4-BE49-F238E27FC236}">
                  <a16:creationId xmlns:a16="http://schemas.microsoft.com/office/drawing/2014/main" id="{4462A6A0-8567-4407-A3A9-75F882CEF387}"/>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24" name="图片 23">
              <a:extLst>
                <a:ext uri="{FF2B5EF4-FFF2-40B4-BE49-F238E27FC236}">
                  <a16:creationId xmlns:a16="http://schemas.microsoft.com/office/drawing/2014/main" id="{9EC06B92-4E35-47F5-BBAB-FAA93655BDE1}"/>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25" name="矩形 68">
            <a:extLst>
              <a:ext uri="{FF2B5EF4-FFF2-40B4-BE49-F238E27FC236}">
                <a16:creationId xmlns:a16="http://schemas.microsoft.com/office/drawing/2014/main" id="{7FE9011E-94D5-4C4A-839B-FE8C9AA23D6A}"/>
              </a:ext>
            </a:extLst>
          </p:cNvPr>
          <p:cNvSpPr>
            <a:spLocks noChangeArrowheads="1"/>
          </p:cNvSpPr>
          <p:nvPr/>
        </p:nvSpPr>
        <p:spPr bwMode="auto">
          <a:xfrm>
            <a:off x="3650451" y="5972008"/>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lnSpc>
                <a:spcPct val="150000"/>
              </a:lnSpc>
              <a:spcBef>
                <a:spcPct val="0"/>
              </a:spcBef>
              <a:buFont typeface="Arial" charset="0"/>
              <a:buNone/>
            </a:pPr>
            <a:r>
              <a:rPr lang="zh-CN" altLang="en-US" sz="2400" b="1" dirty="0">
                <a:solidFill>
                  <a:schemeClr val="accent1"/>
                </a:solidFill>
                <a:sym typeface="微软雅黑" pitchFamily="34" charset="-122"/>
              </a:rPr>
              <a:t>总结（</a:t>
            </a:r>
            <a:r>
              <a:rPr lang="en-US" altLang="zh-CN" sz="2000" b="1" dirty="0">
                <a:solidFill>
                  <a:schemeClr val="accent1"/>
                </a:solidFill>
                <a:sym typeface="微软雅黑" pitchFamily="34" charset="-122"/>
              </a:rPr>
              <a:t>Summarize</a:t>
            </a:r>
            <a:r>
              <a:rPr lang="zh-CN" altLang="en-US" sz="2400" b="1" dirty="0">
                <a:solidFill>
                  <a:schemeClr val="accent1"/>
                </a:solidFill>
                <a:sym typeface="微软雅黑" pitchFamily="34" charset="-122"/>
              </a:rPr>
              <a:t>）</a:t>
            </a:r>
            <a:endParaRPr lang="en-US" altLang="zh-CN" sz="2400" b="1" dirty="0">
              <a:solidFill>
                <a:schemeClr val="accent1"/>
              </a:solidFill>
              <a:sym typeface="微软雅黑" pitchFamily="34" charset="-122"/>
            </a:endParaRPr>
          </a:p>
        </p:txBody>
      </p:sp>
      <p:grpSp>
        <p:nvGrpSpPr>
          <p:cNvPr id="30" name="组合 29">
            <a:extLst>
              <a:ext uri="{FF2B5EF4-FFF2-40B4-BE49-F238E27FC236}">
                <a16:creationId xmlns:a16="http://schemas.microsoft.com/office/drawing/2014/main" id="{248B2F68-D2D4-4C34-BD3F-59AA639B5191}"/>
              </a:ext>
            </a:extLst>
          </p:cNvPr>
          <p:cNvGrpSpPr/>
          <p:nvPr/>
        </p:nvGrpSpPr>
        <p:grpSpPr>
          <a:xfrm>
            <a:off x="2694457" y="3735746"/>
            <a:ext cx="808508" cy="769409"/>
            <a:chOff x="3437020" y="2074814"/>
            <a:chExt cx="863676" cy="865577"/>
          </a:xfrm>
        </p:grpSpPr>
        <p:sp>
          <p:nvSpPr>
            <p:cNvPr id="31" name="椭圆 19">
              <a:extLst>
                <a:ext uri="{FF2B5EF4-FFF2-40B4-BE49-F238E27FC236}">
                  <a16:creationId xmlns:a16="http://schemas.microsoft.com/office/drawing/2014/main" id="{B3121257-D96F-4B01-A4F3-A7C65ADC88FF}"/>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32" name="图片 31">
              <a:extLst>
                <a:ext uri="{FF2B5EF4-FFF2-40B4-BE49-F238E27FC236}">
                  <a16:creationId xmlns:a16="http://schemas.microsoft.com/office/drawing/2014/main" id="{364C6F6A-BD25-4000-87C8-7E1D11E2064B}"/>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33" name="矩形 68">
            <a:extLst>
              <a:ext uri="{FF2B5EF4-FFF2-40B4-BE49-F238E27FC236}">
                <a16:creationId xmlns:a16="http://schemas.microsoft.com/office/drawing/2014/main" id="{F07DD4C9-17D6-4CA4-BD67-F6512AAEDE09}"/>
              </a:ext>
            </a:extLst>
          </p:cNvPr>
          <p:cNvSpPr>
            <a:spLocks noChangeArrowheads="1"/>
          </p:cNvSpPr>
          <p:nvPr/>
        </p:nvSpPr>
        <p:spPr bwMode="auto">
          <a:xfrm>
            <a:off x="3652127" y="3797065"/>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论文解读（</a:t>
            </a:r>
            <a:r>
              <a:rPr lang="en-US" altLang="zh-CN" sz="2000" b="1" dirty="0">
                <a:solidFill>
                  <a:schemeClr val="accent1"/>
                </a:solidFill>
                <a:sym typeface="微软雅黑" pitchFamily="34" charset="-122"/>
              </a:rPr>
              <a:t>Paper Reading</a:t>
            </a:r>
            <a:r>
              <a:rPr lang="zh-CN" altLang="en-US" sz="2400" b="1" dirty="0">
                <a:solidFill>
                  <a:schemeClr val="accent1"/>
                </a:solidFill>
                <a:sym typeface="微软雅黑" pitchFamily="34" charset="-122"/>
              </a:rPr>
              <a:t>）</a:t>
            </a:r>
            <a:endParaRPr lang="en-US" altLang="zh-CN" sz="2400" b="1" dirty="0">
              <a:solidFill>
                <a:schemeClr val="accent1"/>
              </a:solidFill>
              <a:sym typeface="微软雅黑" pitchFamily="34" charset="-122"/>
            </a:endParaRPr>
          </a:p>
        </p:txBody>
      </p:sp>
    </p:spTree>
    <p:extLst>
      <p:ext uri="{BB962C8B-B14F-4D97-AF65-F5344CB8AC3E}">
        <p14:creationId xmlns:p14="http://schemas.microsoft.com/office/powerpoint/2010/main" val="24484403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39820"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(multi-stream network) </a:t>
            </a:r>
          </a:p>
        </p:txBody>
      </p:sp>
      <p:pic>
        <p:nvPicPr>
          <p:cNvPr id="2" name="图片 1">
            <a:extLst>
              <a:ext uri="{FF2B5EF4-FFF2-40B4-BE49-F238E27FC236}">
                <a16:creationId xmlns:a16="http://schemas.microsoft.com/office/drawing/2014/main" id="{8826AE16-31AA-48A4-A1C6-EE5230550709}"/>
              </a:ext>
            </a:extLst>
          </p:cNvPr>
          <p:cNvPicPr>
            <a:picLocks noChangeAspect="1"/>
          </p:cNvPicPr>
          <p:nvPr/>
        </p:nvPicPr>
        <p:blipFill>
          <a:blip r:embed="rId4"/>
          <a:stretch>
            <a:fillRect/>
          </a:stretch>
        </p:blipFill>
        <p:spPr>
          <a:xfrm>
            <a:off x="428556" y="1186685"/>
            <a:ext cx="11563350" cy="3295650"/>
          </a:xfrm>
          <a:prstGeom prst="rect">
            <a:avLst/>
          </a:prstGeom>
        </p:spPr>
      </p:pic>
      <p:sp>
        <p:nvSpPr>
          <p:cNvPr id="7" name="矩形 6">
            <a:extLst>
              <a:ext uri="{FF2B5EF4-FFF2-40B4-BE49-F238E27FC236}">
                <a16:creationId xmlns:a16="http://schemas.microsoft.com/office/drawing/2014/main" id="{033FAFF6-3E62-4AFD-A661-3E392470EF8C}"/>
              </a:ext>
            </a:extLst>
          </p:cNvPr>
          <p:cNvSpPr/>
          <p:nvPr/>
        </p:nvSpPr>
        <p:spPr>
          <a:xfrm>
            <a:off x="577496" y="592262"/>
            <a:ext cx="1467068" cy="505523"/>
          </a:xfrm>
          <a:prstGeom prst="rect">
            <a:avLst/>
          </a:prstGeom>
        </p:spPr>
        <p:txBody>
          <a:bodyPr wrap="none">
            <a:spAutoFit/>
          </a:bodyPr>
          <a:lstStyle/>
          <a:p>
            <a:pPr>
              <a:lnSpc>
                <a:spcPct val="150000"/>
              </a:lnSpc>
            </a:pPr>
            <a:r>
              <a:rPr lang="zh-CN" altLang="en-US" sz="2000" b="1" kern="0" dirty="0">
                <a:solidFill>
                  <a:srgbClr val="071F65"/>
                </a:solidFill>
                <a:cs typeface="+mn-ea"/>
                <a:sym typeface="+mn-lt"/>
              </a:rPr>
              <a:t>网络框架：</a:t>
            </a:r>
            <a:endParaRPr lang="en-US" altLang="zh-CN"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EED80D07-30C6-419D-96B7-6DDDA17CE659}"/>
              </a:ext>
            </a:extLst>
          </p:cNvPr>
          <p:cNvSpPr txBox="1"/>
          <p:nvPr/>
        </p:nvSpPr>
        <p:spPr>
          <a:xfrm>
            <a:off x="577496" y="4838887"/>
            <a:ext cx="11265471" cy="152618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在第一阶段，深度前馈网络生成一个粗糙的显著性图（图</a:t>
            </a:r>
            <a:r>
              <a:rPr lang="en-US" altLang="zh-CN" sz="1600" dirty="0">
                <a:latin typeface="微软雅黑" panose="020B0503020204020204" pitchFamily="34" charset="-122"/>
                <a:ea typeface="微软雅黑" panose="020B0503020204020204" pitchFamily="34" charset="-122"/>
              </a:rPr>
              <a:t>.d</a:t>
            </a:r>
            <a:r>
              <a:rPr lang="zh-CN" altLang="en-US" sz="1600" dirty="0">
                <a:latin typeface="微软雅黑" panose="020B0503020204020204" pitchFamily="34" charset="-122"/>
                <a:ea typeface="微软雅黑" panose="020B0503020204020204" pitchFamily="34" charset="-122"/>
              </a:rPr>
              <a:t>），其中丢失了很多详细的结构。</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然后，利用增强网络逐级连续地重新精细化前面的显著性图（图</a:t>
            </a:r>
            <a:r>
              <a:rPr lang="en-US" altLang="zh-CN" sz="1600" dirty="0">
                <a:latin typeface="微软雅黑" panose="020B0503020204020204" pitchFamily="34" charset="-122"/>
                <a:ea typeface="微软雅黑" panose="020B0503020204020204" pitchFamily="34" charset="-122"/>
              </a:rPr>
              <a:t>.e</a:t>
            </a:r>
            <a:r>
              <a:rPr lang="zh-CN" altLang="en-US" sz="1600" dirty="0">
                <a:latin typeface="微软雅黑" panose="020B0503020204020204" pitchFamily="34" charset="-122"/>
                <a:ea typeface="微软雅黑" panose="020B0503020204020204" pitchFamily="34" charset="-122"/>
              </a:rPr>
              <a:t>），阶段性增强网络有效地将主网络层中的高级语义特征与增强网络中的低级特征的丰富空间信息相结合。</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主网络有助于定位显著性对象，而带有空间金字塔模块的增强网络有助于逐渐生成更精细的细节并嵌入全局上下文信息。</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3723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553395"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多分支融合网络（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side-fusion network</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2" name="矩形 1">
            <a:extLst>
              <a:ext uri="{FF2B5EF4-FFF2-40B4-BE49-F238E27FC236}">
                <a16:creationId xmlns:a16="http://schemas.microsoft.com/office/drawing/2014/main" id="{98E838D9-B3C3-4333-8915-8FC38B050E7D}"/>
              </a:ext>
            </a:extLst>
          </p:cNvPr>
          <p:cNvSpPr/>
          <p:nvPr/>
        </p:nvSpPr>
        <p:spPr>
          <a:xfrm>
            <a:off x="3287341" y="2073458"/>
            <a:ext cx="5919519" cy="369332"/>
          </a:xfrm>
          <a:prstGeom prst="rect">
            <a:avLst/>
          </a:prstGeom>
        </p:spPr>
        <p:txBody>
          <a:bodyPr wrap="square">
            <a:spAutoFit/>
          </a:bodyPr>
          <a:lstStyle/>
          <a:p>
            <a:pPr algn="ctr"/>
            <a:r>
              <a:rPr lang="fr-FR" altLang="zh-CN" dirty="0">
                <a:ln w="0"/>
                <a:solidFill>
                  <a:srgbClr val="002060"/>
                </a:solidFill>
                <a:effectLst>
                  <a:outerShdw blurRad="38100" dist="25400" dir="5400000" algn="ctr" rotWithShape="0">
                    <a:srgbClr val="6E747A">
                      <a:alpha val="43000"/>
                    </a:srgbClr>
                  </a:outerShdw>
                </a:effectLst>
              </a:rPr>
              <a:t>Q. Hou, M.-M. Cheng, X. Hu, A. Borji, Z. Tu, and P. Torr</a:t>
            </a:r>
            <a:endParaRPr lang="zh-CN" altLang="en-US" dirty="0">
              <a:ln w="0"/>
              <a:solidFill>
                <a:srgbClr val="002060"/>
              </a:solidFill>
              <a:effectLst>
                <a:outerShdw blurRad="38100" dist="25400" dir="5400000" algn="ctr" rotWithShape="0">
                  <a:srgbClr val="6E747A">
                    <a:alpha val="43000"/>
                  </a:srgbClr>
                </a:outerShdw>
              </a:effectLst>
            </a:endParaRPr>
          </a:p>
        </p:txBody>
      </p:sp>
      <p:sp>
        <p:nvSpPr>
          <p:cNvPr id="5" name="矩形 4">
            <a:extLst>
              <a:ext uri="{FF2B5EF4-FFF2-40B4-BE49-F238E27FC236}">
                <a16:creationId xmlns:a16="http://schemas.microsoft.com/office/drawing/2014/main" id="{1A260923-0257-4C9C-B1B2-C9B39EA17CB2}"/>
              </a:ext>
            </a:extLst>
          </p:cNvPr>
          <p:cNvSpPr/>
          <p:nvPr/>
        </p:nvSpPr>
        <p:spPr>
          <a:xfrm>
            <a:off x="2186419" y="946779"/>
            <a:ext cx="8121363" cy="1077218"/>
          </a:xfrm>
          <a:prstGeom prst="rect">
            <a:avLst/>
          </a:prstGeom>
          <a:noFill/>
        </p:spPr>
        <p:txBody>
          <a:bodyPr wrap="square" lIns="91440" tIns="45720" rIns="91440" bIns="45720">
            <a:spAutoFit/>
          </a:bodyPr>
          <a:lstStyle/>
          <a:p>
            <a:pPr algn="ctr"/>
            <a:r>
              <a:rPr lang="en-US" altLang="zh-CN" sz="3200" dirty="0">
                <a:ln w="0"/>
                <a:solidFill>
                  <a:srgbClr val="002060"/>
                </a:solidFill>
                <a:effectLst>
                  <a:outerShdw blurRad="38100" dist="25400" dir="5400000" algn="ctr" rotWithShape="0">
                    <a:srgbClr val="6E747A">
                      <a:alpha val="43000"/>
                    </a:srgbClr>
                  </a:outerShdw>
                </a:effectLst>
              </a:rPr>
              <a:t>Deeply supervised salient object detection with short connections</a:t>
            </a:r>
            <a:endParaRPr lang="zh-CN" altLang="en-US" sz="3200" b="0" cap="none" spc="0" dirty="0">
              <a:ln w="0"/>
              <a:solidFill>
                <a:srgbClr val="002060"/>
              </a:solidFill>
              <a:effectLst>
                <a:outerShdw blurRad="38100" dist="25400" dir="5400000" algn="ctr" rotWithShape="0">
                  <a:srgbClr val="6E747A">
                    <a:alpha val="43000"/>
                  </a:srgbClr>
                </a:outerShdw>
              </a:effectLst>
            </a:endParaRPr>
          </a:p>
        </p:txBody>
      </p:sp>
      <p:sp>
        <p:nvSpPr>
          <p:cNvPr id="13" name="文本框 12">
            <a:extLst>
              <a:ext uri="{FF2B5EF4-FFF2-40B4-BE49-F238E27FC236}">
                <a16:creationId xmlns:a16="http://schemas.microsoft.com/office/drawing/2014/main" id="{52E57115-B64E-4A2C-BE64-60264350647A}"/>
              </a:ext>
            </a:extLst>
          </p:cNvPr>
          <p:cNvSpPr txBox="1"/>
          <p:nvPr/>
        </p:nvSpPr>
        <p:spPr>
          <a:xfrm>
            <a:off x="671082" y="3215484"/>
            <a:ext cx="10702053" cy="1751570"/>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现有的基于全卷积网络（</a:t>
            </a:r>
            <a:r>
              <a:rPr lang="en-US" altLang="zh-CN" dirty="0">
                <a:latin typeface="微软雅黑" panose="020B0503020204020204" pitchFamily="34" charset="-122"/>
                <a:ea typeface="微软雅黑" panose="020B0503020204020204" pitchFamily="34" charset="-122"/>
              </a:rPr>
              <a:t>FCN</a:t>
            </a:r>
            <a:r>
              <a:rPr lang="zh-CN" altLang="en-US" dirty="0">
                <a:latin typeface="微软雅黑" panose="020B0503020204020204" pitchFamily="34" charset="-122"/>
                <a:ea typeface="微软雅黑" panose="020B0503020204020204" pitchFamily="34" charset="-122"/>
              </a:rPr>
              <a:t>）的显著性检测模型没有明确地处理空间尺度问题。</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Holistically-Nested Edge Detector(HED)</a:t>
            </a:r>
            <a:r>
              <a:rPr lang="zh-CN" altLang="en-US" dirty="0">
                <a:latin typeface="微软雅黑" panose="020B0503020204020204" pitchFamily="34" charset="-122"/>
                <a:ea typeface="微软雅黑" panose="020B0503020204020204" pitchFamily="34" charset="-122"/>
              </a:rPr>
              <a:t>在边缘检测中提供了跳跃层结构（</a:t>
            </a:r>
            <a:r>
              <a:rPr lang="en-US" altLang="zh-CN" dirty="0">
                <a:latin typeface="微软雅黑" panose="020B0503020204020204" pitchFamily="34" charset="-122"/>
                <a:ea typeface="微软雅黑" panose="020B0503020204020204" pitchFamily="34" charset="-122"/>
              </a:rPr>
              <a:t>skip-layer</a:t>
            </a:r>
            <a:r>
              <a:rPr lang="zh-CN" altLang="en-US" dirty="0">
                <a:latin typeface="微软雅黑" panose="020B0503020204020204" pitchFamily="34" charset="-122"/>
                <a:ea typeface="微软雅黑" panose="020B0503020204020204" pitchFamily="34" charset="-122"/>
              </a:rPr>
              <a:t>）处理空间尺度问题，但</a:t>
            </a:r>
            <a:r>
              <a:rPr lang="en-US" altLang="zh-CN" dirty="0">
                <a:latin typeface="微软雅黑" panose="020B0503020204020204" pitchFamily="34" charset="-122"/>
                <a:ea typeface="微软雅黑" panose="020B0503020204020204" pitchFamily="34" charset="-122"/>
              </a:rPr>
              <a:t>HED</a:t>
            </a:r>
            <a:r>
              <a:rPr lang="zh-CN" altLang="en-US" dirty="0">
                <a:latin typeface="微软雅黑" panose="020B0503020204020204" pitchFamily="34" charset="-122"/>
                <a:ea typeface="微软雅黑" panose="020B0503020204020204" pitchFamily="34" charset="-122"/>
              </a:rPr>
              <a:t>在显著性检测上性能并不明显。</a:t>
            </a:r>
          </a:p>
        </p:txBody>
      </p:sp>
      <p:sp>
        <p:nvSpPr>
          <p:cNvPr id="9" name="矩形 8">
            <a:extLst>
              <a:ext uri="{FF2B5EF4-FFF2-40B4-BE49-F238E27FC236}">
                <a16:creationId xmlns:a16="http://schemas.microsoft.com/office/drawing/2014/main" id="{F756F96C-EE44-4DE3-8224-BABE66C63729}"/>
              </a:ext>
            </a:extLst>
          </p:cNvPr>
          <p:cNvSpPr/>
          <p:nvPr/>
        </p:nvSpPr>
        <p:spPr>
          <a:xfrm>
            <a:off x="4171209" y="2492251"/>
            <a:ext cx="4151783" cy="369332"/>
          </a:xfrm>
          <a:prstGeom prst="rect">
            <a:avLst/>
          </a:prstGeom>
        </p:spPr>
        <p:txBody>
          <a:bodyPr wrap="square">
            <a:spAutoFit/>
          </a:bodyPr>
          <a:lstStyle/>
          <a:p>
            <a:pPr algn="ctr"/>
            <a:r>
              <a:rPr lang="en-US" altLang="zh-CN" dirty="0"/>
              <a:t>CVPR2017</a:t>
            </a:r>
            <a:endParaRPr lang="en-US" altLang="zh-CN" sz="1600" dirty="0"/>
          </a:p>
        </p:txBody>
      </p:sp>
    </p:spTree>
    <p:extLst>
      <p:ext uri="{BB962C8B-B14F-4D97-AF65-F5344CB8AC3E}">
        <p14:creationId xmlns:p14="http://schemas.microsoft.com/office/powerpoint/2010/main" val="311892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553395"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多分支融合网络（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side-fusion network</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5" name="文本框 4">
            <a:extLst>
              <a:ext uri="{FF2B5EF4-FFF2-40B4-BE49-F238E27FC236}">
                <a16:creationId xmlns:a16="http://schemas.microsoft.com/office/drawing/2014/main" id="{0FB7801A-3AAE-43AA-9F99-572BCF6438B9}"/>
              </a:ext>
            </a:extLst>
          </p:cNvPr>
          <p:cNvSpPr txBox="1"/>
          <p:nvPr/>
        </p:nvSpPr>
        <p:spPr>
          <a:xfrm>
            <a:off x="427662" y="820797"/>
            <a:ext cx="7258639" cy="400110"/>
          </a:xfrm>
          <a:prstGeom prst="rect">
            <a:avLst/>
          </a:prstGeom>
          <a:noFill/>
        </p:spPr>
        <p:txBody>
          <a:bodyPr wrap="square" rtlCol="0">
            <a:spAutoFit/>
          </a:bodyPr>
          <a:lstStyle/>
          <a:p>
            <a:r>
              <a:rPr lang="en-US" altLang="zh-CN" sz="2000" b="1" kern="0" dirty="0">
                <a:solidFill>
                  <a:srgbClr val="071F65"/>
                </a:solidFill>
                <a:cs typeface="+mn-ea"/>
                <a:sym typeface="+mn-lt"/>
              </a:rPr>
              <a:t>HED</a:t>
            </a:r>
            <a:r>
              <a:rPr lang="zh-CN" altLang="en-US" sz="2000" b="1" kern="0" dirty="0">
                <a:solidFill>
                  <a:srgbClr val="071F65"/>
                </a:solidFill>
                <a:cs typeface="+mn-ea"/>
                <a:sym typeface="+mn-lt"/>
              </a:rPr>
              <a:t>网络结构：</a:t>
            </a:r>
          </a:p>
        </p:txBody>
      </p:sp>
      <p:pic>
        <p:nvPicPr>
          <p:cNvPr id="2" name="图片 1">
            <a:extLst>
              <a:ext uri="{FF2B5EF4-FFF2-40B4-BE49-F238E27FC236}">
                <a16:creationId xmlns:a16="http://schemas.microsoft.com/office/drawing/2014/main" id="{44716A36-E523-4D89-8D44-C357B2191439}"/>
              </a:ext>
            </a:extLst>
          </p:cNvPr>
          <p:cNvPicPr>
            <a:picLocks noChangeAspect="1"/>
          </p:cNvPicPr>
          <p:nvPr/>
        </p:nvPicPr>
        <p:blipFill>
          <a:blip r:embed="rId3"/>
          <a:stretch>
            <a:fillRect/>
          </a:stretch>
        </p:blipFill>
        <p:spPr>
          <a:xfrm>
            <a:off x="834165" y="1612614"/>
            <a:ext cx="10838808" cy="1828735"/>
          </a:xfrm>
          <a:prstGeom prst="rect">
            <a:avLst/>
          </a:prstGeom>
        </p:spPr>
      </p:pic>
      <p:sp>
        <p:nvSpPr>
          <p:cNvPr id="7" name="矩形 6">
            <a:extLst>
              <a:ext uri="{FF2B5EF4-FFF2-40B4-BE49-F238E27FC236}">
                <a16:creationId xmlns:a16="http://schemas.microsoft.com/office/drawing/2014/main" id="{27091E80-BF4E-465E-9BE1-0CFCC360151A}"/>
              </a:ext>
            </a:extLst>
          </p:cNvPr>
          <p:cNvSpPr/>
          <p:nvPr/>
        </p:nvSpPr>
        <p:spPr>
          <a:xfrm>
            <a:off x="737824" y="3946992"/>
            <a:ext cx="10716351" cy="1705403"/>
          </a:xfrm>
          <a:prstGeom prst="rect">
            <a:avLst/>
          </a:prstGeom>
          <a:noFill/>
          <a:ln>
            <a:noFill/>
          </a:ln>
        </p:spPr>
        <p:txBody>
          <a:bodyPr wrap="square">
            <a:spAutoFit/>
          </a:bodyPr>
          <a:lstStyle/>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）超列 </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Hypercolunm</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）全卷积</a:t>
            </a:r>
            <a:r>
              <a:rPr lang="en-US" altLang="zh-CN" dirty="0">
                <a:latin typeface="微软雅黑" panose="020B0503020204020204" pitchFamily="34" charset="-122"/>
                <a:ea typeface="微软雅黑" panose="020B0503020204020204" pitchFamily="34" charset="-122"/>
              </a:rPr>
              <a:t>-8stride(FCN-8s)</a:t>
            </a: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）整体嵌套的边缘检测</a:t>
            </a:r>
            <a:r>
              <a:rPr lang="en-US" altLang="zh-CN" dirty="0">
                <a:latin typeface="微软雅黑" panose="020B0503020204020204" pitchFamily="34" charset="-122"/>
                <a:ea typeface="微软雅黑" panose="020B0503020204020204" pitchFamily="34" charset="-122"/>
              </a:rPr>
              <a:t>(holistically-nested edge detection HED)</a:t>
            </a:r>
          </a:p>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  (d)</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(e)</a:t>
            </a:r>
            <a:r>
              <a:rPr lang="zh-CN" altLang="en-US" dirty="0">
                <a:latin typeface="微软雅黑" panose="020B0503020204020204" pitchFamily="34" charset="-122"/>
                <a:ea typeface="微软雅黑" panose="020B0503020204020204" pitchFamily="34" charset="-122"/>
              </a:rPr>
              <a:t>本文采用的网络（</a:t>
            </a:r>
            <a:r>
              <a:rPr lang="en-US" altLang="zh-CN" dirty="0">
                <a:latin typeface="微软雅黑" panose="020B0503020204020204" pitchFamily="34" charset="-122"/>
                <a:ea typeface="微软雅黑" panose="020B0503020204020204" pitchFamily="34" charset="-122"/>
              </a:rPr>
              <a:t>the adopted network</a:t>
            </a:r>
            <a:r>
              <a:rPr lang="zh-CN" altLang="en-US" dirty="0">
                <a:latin typeface="微软雅黑" panose="020B0503020204020204" pitchFamily="34" charset="-122"/>
                <a:ea typeface="微软雅黑" panose="020B0503020204020204" pitchFamily="34" charset="-122"/>
              </a:rPr>
              <a:t>）。</a:t>
            </a:r>
            <a:endParaRPr lang="en-US"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FB1247D3-20BE-4ABA-9CC1-5B02B52C8D2E}"/>
              </a:ext>
            </a:extLst>
          </p:cNvPr>
          <p:cNvSpPr/>
          <p:nvPr/>
        </p:nvSpPr>
        <p:spPr>
          <a:xfrm>
            <a:off x="4540102" y="1115090"/>
            <a:ext cx="1924493" cy="268837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2338707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553395"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多分支融合网络（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side-fusion network</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8" name="矩形 7">
            <a:extLst>
              <a:ext uri="{FF2B5EF4-FFF2-40B4-BE49-F238E27FC236}">
                <a16:creationId xmlns:a16="http://schemas.microsoft.com/office/drawing/2014/main" id="{5821EABE-CE55-4433-9FBF-770AB4FBAE0B}"/>
              </a:ext>
            </a:extLst>
          </p:cNvPr>
          <p:cNvSpPr/>
          <p:nvPr/>
        </p:nvSpPr>
        <p:spPr>
          <a:xfrm>
            <a:off x="1236480" y="5206264"/>
            <a:ext cx="9719035" cy="874407"/>
          </a:xfrm>
          <a:prstGeom prst="rect">
            <a:avLst/>
          </a:prstGeom>
          <a:ln>
            <a:noFill/>
          </a:ln>
        </p:spPr>
        <p:txBody>
          <a:bodyPr wrap="square">
            <a:spAutoFit/>
          </a:bodyPr>
          <a:lstStyle/>
          <a:p>
            <a:pPr marL="285750" indent="-285750">
              <a:lnSpc>
                <a:spcPct val="150000"/>
              </a:lnSpc>
              <a:buFont typeface="Wingdings" panose="05000000000000000000" pitchFamily="2" charset="2"/>
              <a:buChar char="Ø"/>
              <a:defRPr/>
            </a:pPr>
            <a:r>
              <a:rPr lang="zh-CN" altLang="en-US" dirty="0">
                <a:solidFill>
                  <a:prstClr val="black"/>
                </a:solidFill>
                <a:latin typeface="微软雅黑" panose="020B0503020204020204" pitchFamily="34" charset="-122"/>
                <a:ea typeface="微软雅黑" panose="020B0503020204020204" pitchFamily="34" charset="-122"/>
              </a:rPr>
              <a:t>较深的侧分支输出编码高层次的知识，可以更好地定位突出的对象</a:t>
            </a:r>
            <a:endParaRPr lang="en-US" altLang="zh-CN" dirty="0">
              <a:solidFill>
                <a:prstClr val="black"/>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defRPr/>
            </a:pPr>
            <a:r>
              <a:rPr lang="zh-CN" altLang="en-US" dirty="0">
                <a:solidFill>
                  <a:prstClr val="black"/>
                </a:solidFill>
                <a:latin typeface="微软雅黑" panose="020B0503020204020204" pitchFamily="34" charset="-122"/>
                <a:ea typeface="微软雅黑" panose="020B0503020204020204" pitchFamily="34" charset="-122"/>
              </a:rPr>
              <a:t>较浅侧分支输出捕捉丰富的空间信息</a:t>
            </a:r>
            <a:endParaRPr lang="en-US" altLang="zh-CN"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1CE49D86-2CA7-4CF2-8F8B-7EEB868BFCC4}"/>
              </a:ext>
            </a:extLst>
          </p:cNvPr>
          <p:cNvPicPr>
            <a:picLocks noChangeAspect="1"/>
          </p:cNvPicPr>
          <p:nvPr/>
        </p:nvPicPr>
        <p:blipFill>
          <a:blip r:embed="rId3"/>
          <a:stretch>
            <a:fillRect/>
          </a:stretch>
        </p:blipFill>
        <p:spPr>
          <a:xfrm>
            <a:off x="1717962" y="860084"/>
            <a:ext cx="8756073" cy="4107179"/>
          </a:xfrm>
          <a:prstGeom prst="rect">
            <a:avLst/>
          </a:prstGeom>
        </p:spPr>
      </p:pic>
    </p:spTree>
    <p:extLst>
      <p:ext uri="{BB962C8B-B14F-4D97-AF65-F5344CB8AC3E}">
        <p14:creationId xmlns:p14="http://schemas.microsoft.com/office/powerpoint/2010/main" val="40279079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553395"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多分支融合网络（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side-fusion network</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3" name="图片 2">
            <a:extLst>
              <a:ext uri="{FF2B5EF4-FFF2-40B4-BE49-F238E27FC236}">
                <a16:creationId xmlns:a16="http://schemas.microsoft.com/office/drawing/2014/main" id="{64C66623-8E0C-48D5-B478-D7809B1EA16B}"/>
              </a:ext>
            </a:extLst>
          </p:cNvPr>
          <p:cNvPicPr>
            <a:picLocks noChangeAspect="1"/>
          </p:cNvPicPr>
          <p:nvPr/>
        </p:nvPicPr>
        <p:blipFill>
          <a:blip r:embed="rId3"/>
          <a:stretch>
            <a:fillRect/>
          </a:stretch>
        </p:blipFill>
        <p:spPr>
          <a:xfrm>
            <a:off x="687726" y="1327407"/>
            <a:ext cx="6084654" cy="3432538"/>
          </a:xfrm>
          <a:prstGeom prst="rect">
            <a:avLst/>
          </a:prstGeom>
        </p:spPr>
      </p:pic>
      <p:sp>
        <p:nvSpPr>
          <p:cNvPr id="7" name="文本框 6">
            <a:extLst>
              <a:ext uri="{FF2B5EF4-FFF2-40B4-BE49-F238E27FC236}">
                <a16:creationId xmlns:a16="http://schemas.microsoft.com/office/drawing/2014/main" id="{3E0F07E4-C73C-432A-8E00-83723EE0C9A6}"/>
              </a:ext>
            </a:extLst>
          </p:cNvPr>
          <p:cNvSpPr txBox="1"/>
          <p:nvPr/>
        </p:nvSpPr>
        <p:spPr>
          <a:xfrm>
            <a:off x="1260909" y="5312898"/>
            <a:ext cx="10568538" cy="1289456"/>
          </a:xfrm>
          <a:prstGeom prst="rect">
            <a:avLst/>
          </a:prstGeom>
          <a:noFill/>
        </p:spPr>
        <p:txBody>
          <a:bodyPr wrap="square" rtlCol="0">
            <a:spAutoFit/>
          </a:bodyPr>
          <a:lstStyle/>
          <a:p>
            <a:pPr>
              <a:lnSpc>
                <a:spcPct val="150000"/>
              </a:lnSpc>
            </a:pPr>
            <a:r>
              <a:rPr lang="zh-CN" altLang="en-US" dirty="0"/>
              <a:t>       在</a:t>
            </a:r>
            <a:r>
              <a:rPr lang="en-US" altLang="zh-CN" dirty="0" err="1"/>
              <a:t>VGGNet</a:t>
            </a:r>
            <a:r>
              <a:rPr lang="zh-CN" altLang="en-US" dirty="0"/>
              <a:t>的每一个</a:t>
            </a:r>
            <a:r>
              <a:rPr lang="en-US" altLang="zh-CN" dirty="0"/>
              <a:t>stage</a:t>
            </a:r>
            <a:r>
              <a:rPr lang="zh-CN" altLang="en-US" dirty="0"/>
              <a:t>的最后一个卷积层上连接上</a:t>
            </a:r>
            <a:r>
              <a:rPr lang="en-US" altLang="zh-CN" dirty="0"/>
              <a:t>side output</a:t>
            </a:r>
            <a:r>
              <a:rPr lang="zh-CN" altLang="en-US" dirty="0"/>
              <a:t>层，并将高层信息通过</a:t>
            </a:r>
            <a:r>
              <a:rPr lang="en-US" altLang="zh-CN" dirty="0"/>
              <a:t>short connection</a:t>
            </a:r>
            <a:r>
              <a:rPr lang="zh-CN" altLang="en-US" dirty="0"/>
              <a:t>连接到低层，然后分别与</a:t>
            </a:r>
            <a:r>
              <a:rPr lang="en-US" altLang="zh-CN" dirty="0"/>
              <a:t>ground-truth</a:t>
            </a:r>
            <a:r>
              <a:rPr lang="zh-CN" altLang="en-US" dirty="0"/>
              <a:t>计算交叉熵损失。最后将所有输出进行融合，融合后的输出再与</a:t>
            </a:r>
            <a:r>
              <a:rPr lang="en-US" altLang="zh-CN" dirty="0"/>
              <a:t>ground-truth</a:t>
            </a:r>
            <a:r>
              <a:rPr lang="zh-CN" altLang="en-US" dirty="0"/>
              <a:t>计算交叉熵损失。</a:t>
            </a:r>
          </a:p>
        </p:txBody>
      </p:sp>
      <p:sp>
        <p:nvSpPr>
          <p:cNvPr id="9" name="文本框 8">
            <a:extLst>
              <a:ext uri="{FF2B5EF4-FFF2-40B4-BE49-F238E27FC236}">
                <a16:creationId xmlns:a16="http://schemas.microsoft.com/office/drawing/2014/main" id="{D49713E7-C0EA-44F9-8B7D-9C62A023920A}"/>
              </a:ext>
            </a:extLst>
          </p:cNvPr>
          <p:cNvSpPr txBox="1"/>
          <p:nvPr/>
        </p:nvSpPr>
        <p:spPr>
          <a:xfrm>
            <a:off x="427662" y="820797"/>
            <a:ext cx="7258639" cy="400110"/>
          </a:xfrm>
          <a:prstGeom prst="rect">
            <a:avLst/>
          </a:prstGeom>
          <a:noFill/>
        </p:spPr>
        <p:txBody>
          <a:bodyPr wrap="square" rtlCol="0">
            <a:spAutoFit/>
          </a:bodyPr>
          <a:lstStyle/>
          <a:p>
            <a:r>
              <a:rPr lang="zh-CN" altLang="en-US" sz="2000" b="1" kern="0" dirty="0">
                <a:solidFill>
                  <a:srgbClr val="071F65"/>
                </a:solidFill>
                <a:cs typeface="+mn-ea"/>
                <a:sym typeface="+mn-lt"/>
              </a:rPr>
              <a:t>模型结构：</a:t>
            </a:r>
          </a:p>
        </p:txBody>
      </p:sp>
      <p:pic>
        <p:nvPicPr>
          <p:cNvPr id="10" name="图片 9">
            <a:extLst>
              <a:ext uri="{FF2B5EF4-FFF2-40B4-BE49-F238E27FC236}">
                <a16:creationId xmlns:a16="http://schemas.microsoft.com/office/drawing/2014/main" id="{A779D7C4-4228-4BC7-A06C-F08C8107BA3A}"/>
              </a:ext>
            </a:extLst>
          </p:cNvPr>
          <p:cNvPicPr>
            <a:picLocks noChangeAspect="1"/>
          </p:cNvPicPr>
          <p:nvPr/>
        </p:nvPicPr>
        <p:blipFill>
          <a:blip r:embed="rId4"/>
          <a:stretch>
            <a:fillRect/>
          </a:stretch>
        </p:blipFill>
        <p:spPr>
          <a:xfrm>
            <a:off x="7193533" y="1195065"/>
            <a:ext cx="4551876" cy="699213"/>
          </a:xfrm>
          <a:prstGeom prst="rect">
            <a:avLst/>
          </a:prstGeom>
        </p:spPr>
      </p:pic>
      <p:pic>
        <p:nvPicPr>
          <p:cNvPr id="11" name="图片 10">
            <a:extLst>
              <a:ext uri="{FF2B5EF4-FFF2-40B4-BE49-F238E27FC236}">
                <a16:creationId xmlns:a16="http://schemas.microsoft.com/office/drawing/2014/main" id="{FCBC3228-B7FB-4546-AA72-F92E324A6BBE}"/>
              </a:ext>
            </a:extLst>
          </p:cNvPr>
          <p:cNvPicPr>
            <a:picLocks noChangeAspect="1"/>
          </p:cNvPicPr>
          <p:nvPr/>
        </p:nvPicPr>
        <p:blipFill>
          <a:blip r:embed="rId5"/>
          <a:stretch>
            <a:fillRect/>
          </a:stretch>
        </p:blipFill>
        <p:spPr>
          <a:xfrm>
            <a:off x="7193533" y="2460771"/>
            <a:ext cx="4280910" cy="1936457"/>
          </a:xfrm>
          <a:prstGeom prst="rect">
            <a:avLst/>
          </a:prstGeom>
        </p:spPr>
      </p:pic>
    </p:spTree>
    <p:extLst>
      <p:ext uri="{BB962C8B-B14F-4D97-AF65-F5344CB8AC3E}">
        <p14:creationId xmlns:p14="http://schemas.microsoft.com/office/powerpoint/2010/main" val="3951708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553395"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多分支融合网络（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side-fusion network</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5" name="文本框 4">
            <a:extLst>
              <a:ext uri="{FF2B5EF4-FFF2-40B4-BE49-F238E27FC236}">
                <a16:creationId xmlns:a16="http://schemas.microsoft.com/office/drawing/2014/main" id="{9B449D4A-4FF7-4A46-9D26-D64F432C4120}"/>
              </a:ext>
            </a:extLst>
          </p:cNvPr>
          <p:cNvSpPr txBox="1"/>
          <p:nvPr/>
        </p:nvSpPr>
        <p:spPr>
          <a:xfrm>
            <a:off x="427662" y="820797"/>
            <a:ext cx="7258639" cy="400110"/>
          </a:xfrm>
          <a:prstGeom prst="rect">
            <a:avLst/>
          </a:prstGeom>
          <a:noFill/>
        </p:spPr>
        <p:txBody>
          <a:bodyPr wrap="square" rtlCol="0">
            <a:spAutoFit/>
          </a:bodyPr>
          <a:lstStyle/>
          <a:p>
            <a:r>
              <a:rPr lang="en-US" altLang="zh-CN" sz="2000" b="1" kern="0" dirty="0">
                <a:solidFill>
                  <a:srgbClr val="071F65"/>
                </a:solidFill>
                <a:cs typeface="+mn-ea"/>
                <a:sym typeface="+mn-lt"/>
              </a:rPr>
              <a:t>Short connections</a:t>
            </a:r>
            <a:r>
              <a:rPr lang="zh-CN" altLang="en-US" sz="2000" b="1" kern="0" dirty="0">
                <a:solidFill>
                  <a:srgbClr val="071F65"/>
                </a:solidFill>
                <a:cs typeface="+mn-ea"/>
                <a:sym typeface="+mn-lt"/>
              </a:rPr>
              <a:t>：</a:t>
            </a:r>
          </a:p>
        </p:txBody>
      </p:sp>
      <p:pic>
        <p:nvPicPr>
          <p:cNvPr id="2" name="图片 1">
            <a:extLst>
              <a:ext uri="{FF2B5EF4-FFF2-40B4-BE49-F238E27FC236}">
                <a16:creationId xmlns:a16="http://schemas.microsoft.com/office/drawing/2014/main" id="{93638BAC-DF14-4219-9066-019CDB02AEE1}"/>
              </a:ext>
            </a:extLst>
          </p:cNvPr>
          <p:cNvPicPr>
            <a:picLocks noChangeAspect="1"/>
          </p:cNvPicPr>
          <p:nvPr/>
        </p:nvPicPr>
        <p:blipFill>
          <a:blip r:embed="rId3"/>
          <a:stretch>
            <a:fillRect/>
          </a:stretch>
        </p:blipFill>
        <p:spPr>
          <a:xfrm>
            <a:off x="6772154" y="1850921"/>
            <a:ext cx="4970947" cy="3156157"/>
          </a:xfrm>
          <a:prstGeom prst="rect">
            <a:avLst/>
          </a:prstGeom>
        </p:spPr>
      </p:pic>
      <p:sp>
        <p:nvSpPr>
          <p:cNvPr id="15" name="文本框 14">
            <a:extLst>
              <a:ext uri="{FF2B5EF4-FFF2-40B4-BE49-F238E27FC236}">
                <a16:creationId xmlns:a16="http://schemas.microsoft.com/office/drawing/2014/main" id="{9CF88D98-239C-4792-88FF-B9248D331B8A}"/>
              </a:ext>
            </a:extLst>
          </p:cNvPr>
          <p:cNvSpPr txBox="1"/>
          <p:nvPr/>
        </p:nvSpPr>
        <p:spPr>
          <a:xfrm>
            <a:off x="7224288" y="5109524"/>
            <a:ext cx="924026" cy="307777"/>
          </a:xfrm>
          <a:prstGeom prst="rect">
            <a:avLst/>
          </a:prstGeom>
          <a:noFill/>
        </p:spPr>
        <p:txBody>
          <a:bodyPr wrap="square" rtlCol="0">
            <a:spAutoFit/>
          </a:bodyPr>
          <a:lstStyle/>
          <a:p>
            <a:r>
              <a:rPr lang="en-US" altLang="zh-CN" sz="1400" dirty="0"/>
              <a:t>A</a:t>
            </a:r>
            <a:r>
              <a:rPr lang="en-US" altLang="zh-CN" sz="1400" baseline="-25000" dirty="0"/>
              <a:t>side</a:t>
            </a:r>
            <a:endParaRPr lang="zh-CN" altLang="en-US" sz="1400" baseline="-25000" dirty="0"/>
          </a:p>
        </p:txBody>
      </p:sp>
      <p:sp>
        <p:nvSpPr>
          <p:cNvPr id="16" name="文本框 15">
            <a:extLst>
              <a:ext uri="{FF2B5EF4-FFF2-40B4-BE49-F238E27FC236}">
                <a16:creationId xmlns:a16="http://schemas.microsoft.com/office/drawing/2014/main" id="{EDA6444B-3BC9-41B3-99E5-7B099625ED70}"/>
              </a:ext>
            </a:extLst>
          </p:cNvPr>
          <p:cNvSpPr txBox="1"/>
          <p:nvPr/>
        </p:nvSpPr>
        <p:spPr>
          <a:xfrm>
            <a:off x="10116152" y="5109523"/>
            <a:ext cx="924026" cy="307777"/>
          </a:xfrm>
          <a:prstGeom prst="rect">
            <a:avLst/>
          </a:prstGeom>
          <a:noFill/>
        </p:spPr>
        <p:txBody>
          <a:bodyPr wrap="square" rtlCol="0">
            <a:spAutoFit/>
          </a:bodyPr>
          <a:lstStyle/>
          <a:p>
            <a:r>
              <a:rPr lang="en-US" altLang="zh-CN" sz="1400" dirty="0"/>
              <a:t>R</a:t>
            </a:r>
            <a:r>
              <a:rPr lang="en-US" altLang="zh-CN" sz="1400" baseline="-25000" dirty="0"/>
              <a:t>side</a:t>
            </a:r>
            <a:endParaRPr lang="zh-CN" altLang="en-US" sz="1400" baseline="-25000" dirty="0"/>
          </a:p>
        </p:txBody>
      </p:sp>
      <p:sp>
        <p:nvSpPr>
          <p:cNvPr id="18" name="文本框 17">
            <a:extLst>
              <a:ext uri="{FF2B5EF4-FFF2-40B4-BE49-F238E27FC236}">
                <a16:creationId xmlns:a16="http://schemas.microsoft.com/office/drawing/2014/main" id="{7D9A013C-C0A2-4579-8C99-7B4787EAA3C4}"/>
              </a:ext>
            </a:extLst>
          </p:cNvPr>
          <p:cNvSpPr txBox="1"/>
          <p:nvPr/>
        </p:nvSpPr>
        <p:spPr>
          <a:xfrm>
            <a:off x="448899" y="3422567"/>
            <a:ext cx="6250284" cy="1704954"/>
          </a:xfrm>
          <a:prstGeom prst="rect">
            <a:avLst/>
          </a:prstGeom>
          <a:noFill/>
        </p:spPr>
        <p:txBody>
          <a:bodyPr wrap="square" rtlCol="0">
            <a:spAutoFit/>
          </a:bodyPr>
          <a:lstStyle/>
          <a:p>
            <a:pPr>
              <a:lnSpc>
                <a:spcPct val="150000"/>
              </a:lnSpc>
            </a:pPr>
            <a:r>
              <a:rPr lang="zh-CN" altLang="en-US" dirty="0"/>
              <a:t>       其中，      为第</a:t>
            </a:r>
            <a:r>
              <a:rPr lang="en-US" altLang="zh-CN" dirty="0"/>
              <a:t>m</a:t>
            </a:r>
            <a:r>
              <a:rPr lang="zh-CN" altLang="en-US" dirty="0"/>
              <a:t>个</a:t>
            </a:r>
            <a:r>
              <a:rPr lang="en-US" altLang="zh-CN" dirty="0"/>
              <a:t>side output</a:t>
            </a:r>
            <a:r>
              <a:rPr lang="zh-CN" altLang="en-US" dirty="0"/>
              <a:t>      </a:t>
            </a:r>
            <a:endParaRPr lang="en-US" altLang="zh-CN" dirty="0"/>
          </a:p>
          <a:p>
            <a:pPr>
              <a:lnSpc>
                <a:spcPct val="150000"/>
              </a:lnSpc>
            </a:pPr>
            <a:r>
              <a:rPr lang="en-US" altLang="zh-CN" dirty="0"/>
              <a:t>	          </a:t>
            </a:r>
            <a:r>
              <a:rPr lang="zh-CN" altLang="en-US" dirty="0"/>
              <a:t>为经过</a:t>
            </a:r>
            <a:r>
              <a:rPr lang="en-US" altLang="zh-CN" dirty="0"/>
              <a:t>short connections</a:t>
            </a:r>
            <a:r>
              <a:rPr lang="zh-CN" altLang="en-US" dirty="0"/>
              <a:t>后第</a:t>
            </a:r>
            <a:r>
              <a:rPr lang="en-US" altLang="zh-CN" dirty="0"/>
              <a:t>m</a:t>
            </a:r>
            <a:r>
              <a:rPr lang="zh-CN" altLang="en-US" dirty="0"/>
              <a:t>个</a:t>
            </a:r>
            <a:r>
              <a:rPr lang="en-US" altLang="zh-CN" dirty="0"/>
              <a:t>side output</a:t>
            </a:r>
          </a:p>
          <a:p>
            <a:pPr>
              <a:lnSpc>
                <a:spcPct val="150000"/>
              </a:lnSpc>
            </a:pPr>
            <a:r>
              <a:rPr lang="en-US" altLang="zh-CN" dirty="0"/>
              <a:t>                        </a:t>
            </a:r>
            <a:r>
              <a:rPr lang="zh-CN" altLang="en-US" dirty="0"/>
              <a:t>为从</a:t>
            </a:r>
            <a:r>
              <a:rPr lang="en-US" altLang="zh-CN" dirty="0"/>
              <a:t>side output</a:t>
            </a:r>
            <a:r>
              <a:rPr lang="en-US" altLang="zh-CN" i="1" dirty="0">
                <a:latin typeface="微软雅黑" panose="020B0503020204020204" pitchFamily="34" charset="-122"/>
                <a:ea typeface="微软雅黑" panose="020B0503020204020204" pitchFamily="34" charset="-122"/>
              </a:rPr>
              <a:t> </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i </a:t>
            </a:r>
            <a:r>
              <a:rPr lang="zh-CN" altLang="en-US" dirty="0"/>
              <a:t>连接到</a:t>
            </a:r>
            <a:r>
              <a:rPr lang="en-US" altLang="zh-CN" dirty="0"/>
              <a:t>side output </a:t>
            </a:r>
            <a:r>
              <a:rPr lang="en-US" altLang="zh-CN" i="1" dirty="0">
                <a:latin typeface="Times New Roman" panose="02020603050405020304" pitchFamily="18" charset="0"/>
                <a:cs typeface="Times New Roman" panose="02020603050405020304" pitchFamily="18" charset="0"/>
              </a:rPr>
              <a:t>m</a:t>
            </a:r>
            <a:r>
              <a:rPr lang="zh-CN" altLang="en-US" dirty="0"/>
              <a:t>的权重               </a:t>
            </a:r>
            <a:endParaRPr lang="en-US" altLang="zh-CN" dirty="0"/>
          </a:p>
          <a:p>
            <a:pPr>
              <a:lnSpc>
                <a:spcPct val="150000"/>
              </a:lnSpc>
            </a:pPr>
            <a:r>
              <a:rPr lang="en-US" altLang="zh-CN" dirty="0"/>
              <a:t>                  </a:t>
            </a:r>
            <a:r>
              <a:rPr lang="en-US" altLang="zh-CN" i="1" dirty="0">
                <a:latin typeface="Times New Roman" panose="02020603050405020304" pitchFamily="18" charset="0"/>
                <a:cs typeface="Times New Roman" panose="02020603050405020304" pitchFamily="18" charset="0"/>
              </a:rPr>
              <a:t>M  </a:t>
            </a:r>
            <a:r>
              <a:rPr lang="zh-CN" altLang="en-US" dirty="0"/>
              <a:t>为</a:t>
            </a:r>
            <a:r>
              <a:rPr lang="en-US" altLang="zh-CN" dirty="0"/>
              <a:t>side output</a:t>
            </a:r>
            <a:r>
              <a:rPr lang="zh-CN" altLang="en-US" dirty="0"/>
              <a:t>的数目</a:t>
            </a:r>
          </a:p>
        </p:txBody>
      </p:sp>
      <p:pic>
        <p:nvPicPr>
          <p:cNvPr id="20" name="图片 19">
            <a:extLst>
              <a:ext uri="{FF2B5EF4-FFF2-40B4-BE49-F238E27FC236}">
                <a16:creationId xmlns:a16="http://schemas.microsoft.com/office/drawing/2014/main" id="{4AD77CCE-C189-4362-97E0-F4C65DDA94C0}"/>
              </a:ext>
            </a:extLst>
          </p:cNvPr>
          <p:cNvPicPr>
            <a:picLocks noChangeAspect="1"/>
          </p:cNvPicPr>
          <p:nvPr/>
        </p:nvPicPr>
        <p:blipFill>
          <a:blip r:embed="rId4"/>
          <a:stretch>
            <a:fillRect/>
          </a:stretch>
        </p:blipFill>
        <p:spPr>
          <a:xfrm>
            <a:off x="834165" y="1994704"/>
            <a:ext cx="5471860" cy="942521"/>
          </a:xfrm>
          <a:prstGeom prst="rect">
            <a:avLst/>
          </a:prstGeom>
        </p:spPr>
      </p:pic>
      <p:pic>
        <p:nvPicPr>
          <p:cNvPr id="21" name="图片 20">
            <a:extLst>
              <a:ext uri="{FF2B5EF4-FFF2-40B4-BE49-F238E27FC236}">
                <a16:creationId xmlns:a16="http://schemas.microsoft.com/office/drawing/2014/main" id="{0F3CD87C-DEE1-40D8-813E-9189FAB56F12}"/>
              </a:ext>
            </a:extLst>
          </p:cNvPr>
          <p:cNvPicPr>
            <a:picLocks noChangeAspect="1"/>
          </p:cNvPicPr>
          <p:nvPr/>
        </p:nvPicPr>
        <p:blipFill>
          <a:blip r:embed="rId5"/>
          <a:stretch>
            <a:fillRect/>
          </a:stretch>
        </p:blipFill>
        <p:spPr>
          <a:xfrm>
            <a:off x="1556680" y="3480662"/>
            <a:ext cx="452972" cy="424661"/>
          </a:xfrm>
          <a:prstGeom prst="rect">
            <a:avLst/>
          </a:prstGeom>
        </p:spPr>
      </p:pic>
      <p:pic>
        <p:nvPicPr>
          <p:cNvPr id="22" name="图片 21">
            <a:extLst>
              <a:ext uri="{FF2B5EF4-FFF2-40B4-BE49-F238E27FC236}">
                <a16:creationId xmlns:a16="http://schemas.microsoft.com/office/drawing/2014/main" id="{E9CD5819-263F-46F7-988E-1F18D7135457}"/>
              </a:ext>
            </a:extLst>
          </p:cNvPr>
          <p:cNvPicPr>
            <a:picLocks noChangeAspect="1"/>
          </p:cNvPicPr>
          <p:nvPr/>
        </p:nvPicPr>
        <p:blipFill>
          <a:blip r:embed="rId6"/>
          <a:stretch>
            <a:fillRect/>
          </a:stretch>
        </p:blipFill>
        <p:spPr>
          <a:xfrm>
            <a:off x="1585555" y="3924573"/>
            <a:ext cx="452972" cy="352965"/>
          </a:xfrm>
          <a:prstGeom prst="rect">
            <a:avLst/>
          </a:prstGeom>
        </p:spPr>
      </p:pic>
      <p:pic>
        <p:nvPicPr>
          <p:cNvPr id="23" name="图片 22">
            <a:extLst>
              <a:ext uri="{FF2B5EF4-FFF2-40B4-BE49-F238E27FC236}">
                <a16:creationId xmlns:a16="http://schemas.microsoft.com/office/drawing/2014/main" id="{5C1FDDED-8893-44A4-B392-CC0B0C4F11F0}"/>
              </a:ext>
            </a:extLst>
          </p:cNvPr>
          <p:cNvPicPr>
            <a:picLocks noChangeAspect="1"/>
          </p:cNvPicPr>
          <p:nvPr/>
        </p:nvPicPr>
        <p:blipFill>
          <a:blip r:embed="rId7"/>
          <a:stretch>
            <a:fillRect/>
          </a:stretch>
        </p:blipFill>
        <p:spPr>
          <a:xfrm>
            <a:off x="1654737" y="4349651"/>
            <a:ext cx="331354" cy="352965"/>
          </a:xfrm>
          <a:prstGeom prst="rect">
            <a:avLst/>
          </a:prstGeom>
        </p:spPr>
      </p:pic>
    </p:spTree>
    <p:extLst>
      <p:ext uri="{BB962C8B-B14F-4D97-AF65-F5344CB8AC3E}">
        <p14:creationId xmlns:p14="http://schemas.microsoft.com/office/powerpoint/2010/main" val="1537474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553395"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多分支融合网络（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side-fusion network</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5" name="文本框 4">
            <a:extLst>
              <a:ext uri="{FF2B5EF4-FFF2-40B4-BE49-F238E27FC236}">
                <a16:creationId xmlns:a16="http://schemas.microsoft.com/office/drawing/2014/main" id="{17FDD778-82BC-444D-A591-FA576330F9A8}"/>
              </a:ext>
            </a:extLst>
          </p:cNvPr>
          <p:cNvSpPr txBox="1"/>
          <p:nvPr/>
        </p:nvSpPr>
        <p:spPr>
          <a:xfrm>
            <a:off x="531038" y="854187"/>
            <a:ext cx="7258639" cy="400110"/>
          </a:xfrm>
          <a:prstGeom prst="rect">
            <a:avLst/>
          </a:prstGeom>
          <a:noFill/>
        </p:spPr>
        <p:txBody>
          <a:bodyPr wrap="square" rtlCol="0">
            <a:spAutoFit/>
          </a:bodyPr>
          <a:lstStyle/>
          <a:p>
            <a:r>
              <a:rPr lang="zh-CN" altLang="en-US" sz="2000" b="1" kern="0" dirty="0">
                <a:solidFill>
                  <a:srgbClr val="071F65"/>
                </a:solidFill>
                <a:cs typeface="+mn-ea"/>
                <a:sym typeface="+mn-lt"/>
              </a:rPr>
              <a:t>损失函数</a:t>
            </a:r>
            <a:r>
              <a:rPr lang="en-US" altLang="zh-CN" sz="2000" b="1" kern="0" dirty="0">
                <a:solidFill>
                  <a:srgbClr val="071F65"/>
                </a:solidFill>
                <a:cs typeface="+mn-ea"/>
                <a:sym typeface="+mn-lt"/>
              </a:rPr>
              <a:t>(loss)</a:t>
            </a:r>
            <a:r>
              <a:rPr lang="zh-CN" altLang="en-US" sz="2000" b="1" kern="0" dirty="0">
                <a:solidFill>
                  <a:srgbClr val="071F65"/>
                </a:solidFill>
                <a:cs typeface="+mn-ea"/>
                <a:sym typeface="+mn-lt"/>
              </a:rPr>
              <a:t>：</a:t>
            </a:r>
          </a:p>
        </p:txBody>
      </p:sp>
      <p:pic>
        <p:nvPicPr>
          <p:cNvPr id="7" name="图片 6">
            <a:extLst>
              <a:ext uri="{FF2B5EF4-FFF2-40B4-BE49-F238E27FC236}">
                <a16:creationId xmlns:a16="http://schemas.microsoft.com/office/drawing/2014/main" id="{830AA32D-E17E-40FE-87F5-2194D93FB31A}"/>
              </a:ext>
            </a:extLst>
          </p:cNvPr>
          <p:cNvPicPr>
            <a:picLocks noChangeAspect="1"/>
          </p:cNvPicPr>
          <p:nvPr/>
        </p:nvPicPr>
        <p:blipFill>
          <a:blip r:embed="rId3"/>
          <a:stretch>
            <a:fillRect/>
          </a:stretch>
        </p:blipFill>
        <p:spPr>
          <a:xfrm>
            <a:off x="3618416" y="3032868"/>
            <a:ext cx="4648200" cy="809625"/>
          </a:xfrm>
          <a:prstGeom prst="rect">
            <a:avLst/>
          </a:prstGeom>
        </p:spPr>
      </p:pic>
      <p:pic>
        <p:nvPicPr>
          <p:cNvPr id="9" name="图片 8">
            <a:extLst>
              <a:ext uri="{FF2B5EF4-FFF2-40B4-BE49-F238E27FC236}">
                <a16:creationId xmlns:a16="http://schemas.microsoft.com/office/drawing/2014/main" id="{CE6297AF-88B6-4DB6-9AFB-BF2D355893A6}"/>
              </a:ext>
            </a:extLst>
          </p:cNvPr>
          <p:cNvPicPr>
            <a:picLocks noChangeAspect="1"/>
          </p:cNvPicPr>
          <p:nvPr/>
        </p:nvPicPr>
        <p:blipFill>
          <a:blip r:embed="rId4"/>
          <a:stretch>
            <a:fillRect/>
          </a:stretch>
        </p:blipFill>
        <p:spPr>
          <a:xfrm>
            <a:off x="2893532" y="2058533"/>
            <a:ext cx="5915025" cy="419100"/>
          </a:xfrm>
          <a:prstGeom prst="rect">
            <a:avLst/>
          </a:prstGeom>
        </p:spPr>
      </p:pic>
      <p:sp>
        <p:nvSpPr>
          <p:cNvPr id="10" name="文本框 9">
            <a:extLst>
              <a:ext uri="{FF2B5EF4-FFF2-40B4-BE49-F238E27FC236}">
                <a16:creationId xmlns:a16="http://schemas.microsoft.com/office/drawing/2014/main" id="{59DD2D14-5EE7-46B9-B228-11917CE2D57D}"/>
              </a:ext>
            </a:extLst>
          </p:cNvPr>
          <p:cNvSpPr txBox="1"/>
          <p:nvPr/>
        </p:nvSpPr>
        <p:spPr>
          <a:xfrm>
            <a:off x="1351084" y="1470265"/>
            <a:ext cx="7632660" cy="369332"/>
          </a:xfrm>
          <a:prstGeom prst="rect">
            <a:avLst/>
          </a:prstGeom>
          <a:noFill/>
        </p:spPr>
        <p:txBody>
          <a:bodyPr wrap="square" rtlCol="0">
            <a:spAutoFit/>
          </a:bodyPr>
          <a:lstStyle/>
          <a:p>
            <a:r>
              <a:rPr lang="zh-CN" altLang="en-US" dirty="0"/>
              <a:t>损失函数分为两部分，总的边损失</a:t>
            </a:r>
            <a:r>
              <a:rPr lang="en-US" altLang="zh-CN" dirty="0"/>
              <a:t>side loss</a:t>
            </a:r>
            <a:r>
              <a:rPr lang="zh-CN" altLang="en-US" dirty="0"/>
              <a:t>和融合</a:t>
            </a:r>
            <a:r>
              <a:rPr lang="en-US" altLang="zh-CN" dirty="0"/>
              <a:t>fuse loss</a:t>
            </a:r>
            <a:endParaRPr lang="zh-CN" altLang="en-US" dirty="0"/>
          </a:p>
        </p:txBody>
      </p:sp>
      <p:cxnSp>
        <p:nvCxnSpPr>
          <p:cNvPr id="12" name="直接连接符 11">
            <a:extLst>
              <a:ext uri="{FF2B5EF4-FFF2-40B4-BE49-F238E27FC236}">
                <a16:creationId xmlns:a16="http://schemas.microsoft.com/office/drawing/2014/main" id="{EDB03AF9-CD43-4066-B442-A4F0491482B0}"/>
              </a:ext>
            </a:extLst>
          </p:cNvPr>
          <p:cNvCxnSpPr/>
          <p:nvPr/>
        </p:nvCxnSpPr>
        <p:spPr>
          <a:xfrm>
            <a:off x="5002969" y="2441260"/>
            <a:ext cx="1879094"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8FC4F1C3-8562-4C06-A752-DBD8C0CC8152}"/>
              </a:ext>
            </a:extLst>
          </p:cNvPr>
          <p:cNvCxnSpPr>
            <a:cxnSpLocks/>
          </p:cNvCxnSpPr>
          <p:nvPr/>
        </p:nvCxnSpPr>
        <p:spPr>
          <a:xfrm>
            <a:off x="7159028" y="2433763"/>
            <a:ext cx="1542210" cy="0"/>
          </a:xfrm>
          <a:prstGeom prst="line">
            <a:avLst/>
          </a:prstGeom>
          <a:ln/>
        </p:spPr>
        <p:style>
          <a:lnRef idx="2">
            <a:schemeClr val="accent1"/>
          </a:lnRef>
          <a:fillRef idx="0">
            <a:schemeClr val="accent1"/>
          </a:fillRef>
          <a:effectRef idx="1">
            <a:schemeClr val="accent1"/>
          </a:effectRef>
          <a:fontRef idx="minor">
            <a:schemeClr val="tx1"/>
          </a:fontRef>
        </p:style>
      </p:cxnSp>
      <p:sp>
        <p:nvSpPr>
          <p:cNvPr id="15" name="文本框 14">
            <a:extLst>
              <a:ext uri="{FF2B5EF4-FFF2-40B4-BE49-F238E27FC236}">
                <a16:creationId xmlns:a16="http://schemas.microsoft.com/office/drawing/2014/main" id="{ADD86452-C3A5-4287-B8D8-BA744274A55B}"/>
              </a:ext>
            </a:extLst>
          </p:cNvPr>
          <p:cNvSpPr txBox="1"/>
          <p:nvPr/>
        </p:nvSpPr>
        <p:spPr>
          <a:xfrm>
            <a:off x="1351084" y="2725444"/>
            <a:ext cx="3560281"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总的边损失</a:t>
            </a:r>
            <a:r>
              <a:rPr lang="en-US" altLang="zh-CN" dirty="0"/>
              <a:t>side loss:</a:t>
            </a:r>
            <a:endParaRPr lang="zh-CN" altLang="en-US" dirty="0"/>
          </a:p>
        </p:txBody>
      </p:sp>
      <p:sp>
        <p:nvSpPr>
          <p:cNvPr id="16" name="文本框 15">
            <a:extLst>
              <a:ext uri="{FF2B5EF4-FFF2-40B4-BE49-F238E27FC236}">
                <a16:creationId xmlns:a16="http://schemas.microsoft.com/office/drawing/2014/main" id="{D6E406EA-3BB0-4A88-8631-2C57A713D60A}"/>
              </a:ext>
            </a:extLst>
          </p:cNvPr>
          <p:cNvSpPr txBox="1"/>
          <p:nvPr/>
        </p:nvSpPr>
        <p:spPr>
          <a:xfrm>
            <a:off x="1694467" y="3842953"/>
            <a:ext cx="6945894" cy="2350900"/>
          </a:xfrm>
          <a:prstGeom prst="rect">
            <a:avLst/>
          </a:prstGeom>
          <a:noFill/>
        </p:spPr>
        <p:txBody>
          <a:bodyPr wrap="square" rtlCol="0">
            <a:spAutoFit/>
          </a:bodyPr>
          <a:lstStyle/>
          <a:p>
            <a:pPr>
              <a:lnSpc>
                <a:spcPct val="150000"/>
              </a:lnSpc>
            </a:pPr>
            <a:r>
              <a:rPr lang="zh-CN" altLang="en-US" sz="1600" dirty="0"/>
              <a:t>其中，         为第</a:t>
            </a:r>
            <a:r>
              <a:rPr lang="en-US" altLang="zh-CN" sz="1600" dirty="0"/>
              <a:t>m</a:t>
            </a:r>
            <a:r>
              <a:rPr lang="zh-CN" altLang="en-US" sz="1600" dirty="0"/>
              <a:t>个边输出</a:t>
            </a:r>
            <a:r>
              <a:rPr lang="en-US" altLang="zh-CN" sz="1600" dirty="0"/>
              <a:t>side </a:t>
            </a:r>
            <a:r>
              <a:rPr lang="en-US" altLang="zh-CN" sz="1600" dirty="0" err="1"/>
              <a:t>ouput</a:t>
            </a:r>
            <a:r>
              <a:rPr lang="zh-CN" altLang="en-US" sz="1600" dirty="0"/>
              <a:t>的损失函数</a:t>
            </a:r>
            <a:endParaRPr lang="en-US" altLang="zh-CN" sz="1600" dirty="0"/>
          </a:p>
          <a:p>
            <a:pPr>
              <a:lnSpc>
                <a:spcPct val="150000"/>
              </a:lnSpc>
            </a:pPr>
            <a:endParaRPr lang="en-US" altLang="zh-CN" sz="1600" dirty="0"/>
          </a:p>
          <a:p>
            <a:pPr>
              <a:lnSpc>
                <a:spcPct val="150000"/>
              </a:lnSpc>
            </a:pPr>
            <a:r>
              <a:rPr lang="en-US" altLang="zh-CN" sz="1600" dirty="0"/>
              <a:t>           </a:t>
            </a:r>
          </a:p>
          <a:p>
            <a:pPr>
              <a:lnSpc>
                <a:spcPct val="150000"/>
              </a:lnSpc>
            </a:pPr>
            <a:r>
              <a:rPr lang="en-US" altLang="zh-CN" sz="1600" b="1" dirty="0"/>
              <a:t>           W</a:t>
            </a:r>
            <a:r>
              <a:rPr lang="zh-CN" altLang="en-US" sz="1600" dirty="0"/>
              <a:t>为网络所有的参数</a:t>
            </a:r>
            <a:endParaRPr lang="en-US" altLang="zh-CN" sz="1600" dirty="0"/>
          </a:p>
          <a:p>
            <a:pPr>
              <a:lnSpc>
                <a:spcPct val="150000"/>
              </a:lnSpc>
            </a:pPr>
            <a:r>
              <a:rPr lang="en-US" altLang="zh-CN" sz="1600" dirty="0"/>
              <a:t>           </a:t>
            </a:r>
            <a:r>
              <a:rPr lang="en-US" altLang="zh-CN" b="1" dirty="0">
                <a:latin typeface="Times New Roman" panose="02020603050405020304" pitchFamily="18" charset="0"/>
                <a:cs typeface="Times New Roman" panose="02020603050405020304" pitchFamily="18" charset="0"/>
              </a:rPr>
              <a:t>w</a:t>
            </a:r>
            <a:r>
              <a:rPr lang="zh-CN" altLang="en-US" sz="1600" dirty="0"/>
              <a:t>为</a:t>
            </a:r>
            <a:r>
              <a:rPr lang="en-US" altLang="zh-CN" sz="1600" dirty="0"/>
              <a:t>side output</a:t>
            </a:r>
            <a:r>
              <a:rPr lang="zh-CN" altLang="en-US" sz="1600" dirty="0"/>
              <a:t>层的权重</a:t>
            </a:r>
            <a:endParaRPr lang="en-US" altLang="zh-CN" sz="1600" dirty="0"/>
          </a:p>
          <a:p>
            <a:pPr>
              <a:lnSpc>
                <a:spcPct val="150000"/>
              </a:lnSpc>
            </a:pPr>
            <a:r>
              <a:rPr lang="en-US" altLang="zh-CN" sz="1600" dirty="0"/>
              <a:t>          </a:t>
            </a:r>
            <a:r>
              <a:rPr lang="en-US" altLang="zh-CN" sz="1600"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r</a:t>
            </a:r>
            <a:r>
              <a:rPr lang="en-US" altLang="zh-CN" sz="1600" b="1" dirty="0">
                <a:latin typeface="Times New Roman" panose="02020603050405020304" pitchFamily="18" charset="0"/>
                <a:cs typeface="Times New Roman" panose="02020603050405020304" pitchFamily="18" charset="0"/>
              </a:rPr>
              <a:t> </a:t>
            </a:r>
            <a:r>
              <a:rPr lang="zh-CN" altLang="en-US" sz="1600" dirty="0"/>
              <a:t>为</a:t>
            </a:r>
            <a:r>
              <a:rPr lang="en-US" altLang="zh-CN" sz="1600" dirty="0"/>
              <a:t>short connection</a:t>
            </a:r>
            <a:r>
              <a:rPr lang="zh-CN" altLang="en-US" sz="1600" dirty="0"/>
              <a:t>的权重</a:t>
            </a:r>
          </a:p>
        </p:txBody>
      </p:sp>
      <p:pic>
        <p:nvPicPr>
          <p:cNvPr id="17" name="图片 16">
            <a:extLst>
              <a:ext uri="{FF2B5EF4-FFF2-40B4-BE49-F238E27FC236}">
                <a16:creationId xmlns:a16="http://schemas.microsoft.com/office/drawing/2014/main" id="{9202C59E-EECC-4673-B26E-DBEFF9CE8ABF}"/>
              </a:ext>
            </a:extLst>
          </p:cNvPr>
          <p:cNvPicPr>
            <a:picLocks noChangeAspect="1"/>
          </p:cNvPicPr>
          <p:nvPr/>
        </p:nvPicPr>
        <p:blipFill>
          <a:blip r:embed="rId5"/>
          <a:stretch>
            <a:fillRect/>
          </a:stretch>
        </p:blipFill>
        <p:spPr>
          <a:xfrm>
            <a:off x="2461711" y="3899886"/>
            <a:ext cx="431821" cy="345457"/>
          </a:xfrm>
          <a:prstGeom prst="rect">
            <a:avLst/>
          </a:prstGeom>
        </p:spPr>
      </p:pic>
      <p:pic>
        <p:nvPicPr>
          <p:cNvPr id="19" name="图片 18">
            <a:extLst>
              <a:ext uri="{FF2B5EF4-FFF2-40B4-BE49-F238E27FC236}">
                <a16:creationId xmlns:a16="http://schemas.microsoft.com/office/drawing/2014/main" id="{E50A2EC7-68EC-4ED6-889C-E431472716EF}"/>
              </a:ext>
            </a:extLst>
          </p:cNvPr>
          <p:cNvPicPr>
            <a:picLocks noChangeAspect="1"/>
          </p:cNvPicPr>
          <p:nvPr/>
        </p:nvPicPr>
        <p:blipFill>
          <a:blip r:embed="rId6"/>
          <a:stretch>
            <a:fillRect/>
          </a:stretch>
        </p:blipFill>
        <p:spPr>
          <a:xfrm>
            <a:off x="5205663" y="5408760"/>
            <a:ext cx="3352800" cy="352425"/>
          </a:xfrm>
          <a:prstGeom prst="rect">
            <a:avLst/>
          </a:prstGeom>
        </p:spPr>
      </p:pic>
      <p:pic>
        <p:nvPicPr>
          <p:cNvPr id="20" name="图片 19">
            <a:extLst>
              <a:ext uri="{FF2B5EF4-FFF2-40B4-BE49-F238E27FC236}">
                <a16:creationId xmlns:a16="http://schemas.microsoft.com/office/drawing/2014/main" id="{9E4BD4B9-7858-43A3-A5C7-5B0E5662C888}"/>
              </a:ext>
            </a:extLst>
          </p:cNvPr>
          <p:cNvPicPr>
            <a:picLocks noChangeAspect="1"/>
          </p:cNvPicPr>
          <p:nvPr/>
        </p:nvPicPr>
        <p:blipFill>
          <a:blip r:embed="rId7"/>
          <a:stretch>
            <a:fillRect/>
          </a:stretch>
        </p:blipFill>
        <p:spPr>
          <a:xfrm>
            <a:off x="5285098" y="5813313"/>
            <a:ext cx="2505075" cy="381000"/>
          </a:xfrm>
          <a:prstGeom prst="rect">
            <a:avLst/>
          </a:prstGeom>
        </p:spPr>
      </p:pic>
      <p:pic>
        <p:nvPicPr>
          <p:cNvPr id="22" name="图片 21">
            <a:extLst>
              <a:ext uri="{FF2B5EF4-FFF2-40B4-BE49-F238E27FC236}">
                <a16:creationId xmlns:a16="http://schemas.microsoft.com/office/drawing/2014/main" id="{B2844203-3D77-462E-B54C-5067E74A6CB4}"/>
              </a:ext>
            </a:extLst>
          </p:cNvPr>
          <p:cNvPicPr>
            <a:picLocks noChangeAspect="1"/>
          </p:cNvPicPr>
          <p:nvPr/>
        </p:nvPicPr>
        <p:blipFill>
          <a:blip r:embed="rId8"/>
          <a:stretch>
            <a:fillRect/>
          </a:stretch>
        </p:blipFill>
        <p:spPr>
          <a:xfrm>
            <a:off x="2221615" y="4348342"/>
            <a:ext cx="9320896" cy="627750"/>
          </a:xfrm>
          <a:prstGeom prst="rect">
            <a:avLst/>
          </a:prstGeom>
        </p:spPr>
      </p:pic>
    </p:spTree>
    <p:extLst>
      <p:ext uri="{BB962C8B-B14F-4D97-AF65-F5344CB8AC3E}">
        <p14:creationId xmlns:p14="http://schemas.microsoft.com/office/powerpoint/2010/main" val="1583073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553395"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多分支融合网络（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side-fusion network</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5" name="图片 4">
            <a:extLst>
              <a:ext uri="{FF2B5EF4-FFF2-40B4-BE49-F238E27FC236}">
                <a16:creationId xmlns:a16="http://schemas.microsoft.com/office/drawing/2014/main" id="{CFBCB95C-D440-4C1B-B7ED-FE79EAA6CF34}"/>
              </a:ext>
            </a:extLst>
          </p:cNvPr>
          <p:cNvPicPr>
            <a:picLocks noChangeAspect="1"/>
          </p:cNvPicPr>
          <p:nvPr/>
        </p:nvPicPr>
        <p:blipFill>
          <a:blip r:embed="rId3"/>
          <a:stretch>
            <a:fillRect/>
          </a:stretch>
        </p:blipFill>
        <p:spPr>
          <a:xfrm>
            <a:off x="2414751" y="1435910"/>
            <a:ext cx="4572000" cy="409575"/>
          </a:xfrm>
          <a:prstGeom prst="rect">
            <a:avLst/>
          </a:prstGeom>
        </p:spPr>
      </p:pic>
      <p:sp>
        <p:nvSpPr>
          <p:cNvPr id="7" name="文本框 6">
            <a:extLst>
              <a:ext uri="{FF2B5EF4-FFF2-40B4-BE49-F238E27FC236}">
                <a16:creationId xmlns:a16="http://schemas.microsoft.com/office/drawing/2014/main" id="{F04EA7E5-86E8-4109-89F2-1C54E88564D2}"/>
              </a:ext>
            </a:extLst>
          </p:cNvPr>
          <p:cNvSpPr txBox="1"/>
          <p:nvPr/>
        </p:nvSpPr>
        <p:spPr>
          <a:xfrm>
            <a:off x="572512" y="822481"/>
            <a:ext cx="3560281"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融合损失</a:t>
            </a:r>
            <a:r>
              <a:rPr lang="en-US" altLang="zh-CN" dirty="0"/>
              <a:t>fuse loss:</a:t>
            </a:r>
            <a:endParaRPr lang="zh-CN" altLang="en-US" dirty="0"/>
          </a:p>
        </p:txBody>
      </p:sp>
      <p:sp>
        <p:nvSpPr>
          <p:cNvPr id="2" name="文本框 1">
            <a:extLst>
              <a:ext uri="{FF2B5EF4-FFF2-40B4-BE49-F238E27FC236}">
                <a16:creationId xmlns:a16="http://schemas.microsoft.com/office/drawing/2014/main" id="{372B5447-B785-4F20-BBA9-8CBA4F4B753A}"/>
              </a:ext>
            </a:extLst>
          </p:cNvPr>
          <p:cNvSpPr txBox="1"/>
          <p:nvPr/>
        </p:nvSpPr>
        <p:spPr>
          <a:xfrm>
            <a:off x="1800518" y="1963819"/>
            <a:ext cx="4571999" cy="2401170"/>
          </a:xfrm>
          <a:prstGeom prst="rect">
            <a:avLst/>
          </a:prstGeom>
          <a:noFill/>
        </p:spPr>
        <p:txBody>
          <a:bodyPr wrap="square" rtlCol="0">
            <a:spAutoFit/>
          </a:bodyPr>
          <a:lstStyle/>
          <a:p>
            <a:pPr>
              <a:lnSpc>
                <a:spcPct val="150000"/>
              </a:lnSpc>
            </a:pPr>
            <a:r>
              <a:rPr lang="zh-CN" altLang="en-US" sz="1600" dirty="0"/>
              <a:t>其中，</a:t>
            </a:r>
            <a:r>
              <a:rPr lang="en-US" altLang="zh-CN" b="1" dirty="0">
                <a:latin typeface="Times New Roman" panose="02020603050405020304" pitchFamily="18" charset="0"/>
                <a:cs typeface="Times New Roman" panose="02020603050405020304" pitchFamily="18" charset="0"/>
              </a:rPr>
              <a:t>f</a:t>
            </a:r>
            <a:r>
              <a:rPr lang="en-US" altLang="zh-CN" sz="1600" dirty="0"/>
              <a:t>   </a:t>
            </a:r>
            <a:r>
              <a:rPr lang="zh-CN" altLang="en-US" sz="1600" dirty="0"/>
              <a:t>为融合层权重</a:t>
            </a:r>
            <a:endParaRPr lang="en-US" altLang="zh-CN" sz="1600" dirty="0"/>
          </a:p>
          <a:p>
            <a:pPr>
              <a:lnSpc>
                <a:spcPct val="200000"/>
              </a:lnSpc>
            </a:pPr>
            <a:r>
              <a:rPr lang="en-US" altLang="zh-CN" sz="1600" dirty="0"/>
              <a:t>          Z   </a:t>
            </a:r>
            <a:r>
              <a:rPr lang="zh-CN" altLang="en-US" sz="1600" dirty="0"/>
              <a:t>为</a:t>
            </a:r>
            <a:r>
              <a:rPr lang="en-US" altLang="zh-CN" sz="1600" dirty="0"/>
              <a:t>Saliency map </a:t>
            </a:r>
          </a:p>
          <a:p>
            <a:pPr>
              <a:lnSpc>
                <a:spcPct val="200000"/>
              </a:lnSpc>
            </a:pPr>
            <a:r>
              <a:rPr lang="en-US" altLang="zh-CN" sz="1600" dirty="0"/>
              <a:t>                </a:t>
            </a:r>
            <a:r>
              <a:rPr lang="zh-CN" altLang="en-US" sz="1600" dirty="0"/>
              <a:t>为第</a:t>
            </a:r>
            <a:r>
              <a:rPr lang="en-US" altLang="zh-CN" sz="1600" dirty="0"/>
              <a:t>m</a:t>
            </a:r>
            <a:r>
              <a:rPr lang="zh-CN" altLang="en-US" sz="1600" dirty="0"/>
              <a:t>个边输出</a:t>
            </a:r>
            <a:r>
              <a:rPr lang="en-US" altLang="zh-CN" sz="1600" dirty="0"/>
              <a:t>side output</a:t>
            </a:r>
          </a:p>
          <a:p>
            <a:pPr>
              <a:lnSpc>
                <a:spcPct val="200000"/>
              </a:lnSpc>
            </a:pPr>
            <a:r>
              <a:rPr lang="en-US" altLang="zh-CN" sz="1600" dirty="0"/>
              <a:t>                 </a:t>
            </a:r>
            <a:r>
              <a:rPr lang="zh-CN" altLang="en-US" sz="1600" dirty="0"/>
              <a:t>为交叉熵</a:t>
            </a:r>
            <a:endParaRPr lang="en-US" altLang="zh-CN" sz="1600" dirty="0"/>
          </a:p>
          <a:p>
            <a:pPr>
              <a:lnSpc>
                <a:spcPct val="200000"/>
              </a:lnSpc>
            </a:pPr>
            <a:r>
              <a:rPr lang="en-US" altLang="zh-CN" sz="1600" dirty="0"/>
              <a:t>          </a:t>
            </a:r>
            <a:endParaRPr lang="zh-CN" altLang="en-US" sz="1600" dirty="0"/>
          </a:p>
        </p:txBody>
      </p:sp>
      <p:pic>
        <p:nvPicPr>
          <p:cNvPr id="3" name="图片 2">
            <a:extLst>
              <a:ext uri="{FF2B5EF4-FFF2-40B4-BE49-F238E27FC236}">
                <a16:creationId xmlns:a16="http://schemas.microsoft.com/office/drawing/2014/main" id="{2C031069-D5CF-47A8-9775-1BC958B2949B}"/>
              </a:ext>
            </a:extLst>
          </p:cNvPr>
          <p:cNvPicPr>
            <a:picLocks noChangeAspect="1"/>
          </p:cNvPicPr>
          <p:nvPr/>
        </p:nvPicPr>
        <p:blipFill>
          <a:blip r:embed="rId4"/>
          <a:stretch>
            <a:fillRect/>
          </a:stretch>
        </p:blipFill>
        <p:spPr>
          <a:xfrm>
            <a:off x="2352653" y="3038035"/>
            <a:ext cx="477323" cy="329786"/>
          </a:xfrm>
          <a:prstGeom prst="rect">
            <a:avLst/>
          </a:prstGeom>
        </p:spPr>
      </p:pic>
      <p:pic>
        <p:nvPicPr>
          <p:cNvPr id="8" name="图片 7">
            <a:extLst>
              <a:ext uri="{FF2B5EF4-FFF2-40B4-BE49-F238E27FC236}">
                <a16:creationId xmlns:a16="http://schemas.microsoft.com/office/drawing/2014/main" id="{5D553320-BD6E-4570-B690-B0B530E486E9}"/>
              </a:ext>
            </a:extLst>
          </p:cNvPr>
          <p:cNvPicPr>
            <a:picLocks noChangeAspect="1"/>
          </p:cNvPicPr>
          <p:nvPr/>
        </p:nvPicPr>
        <p:blipFill>
          <a:blip r:embed="rId5"/>
          <a:stretch>
            <a:fillRect/>
          </a:stretch>
        </p:blipFill>
        <p:spPr>
          <a:xfrm>
            <a:off x="2414751" y="3471431"/>
            <a:ext cx="291209" cy="392013"/>
          </a:xfrm>
          <a:prstGeom prst="rect">
            <a:avLst/>
          </a:prstGeom>
        </p:spPr>
      </p:pic>
    </p:spTree>
    <p:extLst>
      <p:ext uri="{BB962C8B-B14F-4D97-AF65-F5344CB8AC3E}">
        <p14:creationId xmlns:p14="http://schemas.microsoft.com/office/powerpoint/2010/main" val="3907708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553395"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多分支融合网络（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side-fusion network</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10" name="文本框 9">
            <a:extLst>
              <a:ext uri="{FF2B5EF4-FFF2-40B4-BE49-F238E27FC236}">
                <a16:creationId xmlns:a16="http://schemas.microsoft.com/office/drawing/2014/main" id="{D3C24E25-416A-4E25-9E59-6CACE7C00B17}"/>
              </a:ext>
            </a:extLst>
          </p:cNvPr>
          <p:cNvSpPr txBox="1"/>
          <p:nvPr/>
        </p:nvSpPr>
        <p:spPr>
          <a:xfrm>
            <a:off x="350937" y="681971"/>
            <a:ext cx="7258639" cy="400110"/>
          </a:xfrm>
          <a:prstGeom prst="rect">
            <a:avLst/>
          </a:prstGeom>
          <a:noFill/>
        </p:spPr>
        <p:txBody>
          <a:bodyPr wrap="square" rtlCol="0">
            <a:spAutoFit/>
          </a:bodyPr>
          <a:lstStyle/>
          <a:p>
            <a:r>
              <a:rPr lang="zh-CN" altLang="en-US" sz="2000" b="1" kern="0" dirty="0">
                <a:solidFill>
                  <a:srgbClr val="071F65"/>
                </a:solidFill>
                <a:cs typeface="+mn-ea"/>
                <a:sym typeface="+mn-lt"/>
              </a:rPr>
              <a:t>本文贡献：</a:t>
            </a:r>
            <a:endParaRPr lang="en-US" altLang="zh-CN" sz="2400" b="1" kern="0" dirty="0">
              <a:solidFill>
                <a:srgbClr val="071F65"/>
              </a:solidFill>
              <a:cs typeface="+mn-ea"/>
              <a:sym typeface="+mn-lt"/>
            </a:endParaRPr>
          </a:p>
        </p:txBody>
      </p:sp>
      <p:sp>
        <p:nvSpPr>
          <p:cNvPr id="11" name="文本框 10">
            <a:extLst>
              <a:ext uri="{FF2B5EF4-FFF2-40B4-BE49-F238E27FC236}">
                <a16:creationId xmlns:a16="http://schemas.microsoft.com/office/drawing/2014/main" id="{C72A816B-6C1F-433E-AFC0-62A39D653A5D}"/>
              </a:ext>
            </a:extLst>
          </p:cNvPr>
          <p:cNvSpPr txBox="1"/>
          <p:nvPr/>
        </p:nvSpPr>
        <p:spPr>
          <a:xfrm>
            <a:off x="1010946" y="1155755"/>
            <a:ext cx="10346866" cy="923330"/>
          </a:xfrm>
          <a:prstGeom prst="rect">
            <a:avLst/>
          </a:prstGeom>
          <a:noFill/>
        </p:spPr>
        <p:txBody>
          <a:bodyPr wrap="square" rtlCol="0">
            <a:spAutoFit/>
          </a:bodyPr>
          <a:lstStyle/>
          <a:p>
            <a:r>
              <a:rPr lang="zh-CN" altLang="en-US" dirty="0">
                <a:cs typeface="+mn-ea"/>
                <a:sym typeface="+mn-lt"/>
              </a:rPr>
              <a:t>基于</a:t>
            </a:r>
            <a:r>
              <a:rPr lang="en-US" altLang="zh-CN" dirty="0">
                <a:cs typeface="+mn-ea"/>
                <a:sym typeface="+mn-lt"/>
              </a:rPr>
              <a:t>HED</a:t>
            </a:r>
            <a:r>
              <a:rPr lang="zh-CN" altLang="en-US" dirty="0">
                <a:cs typeface="+mn-ea"/>
                <a:sym typeface="+mn-lt"/>
              </a:rPr>
              <a:t>的结构，采用</a:t>
            </a:r>
            <a:r>
              <a:rPr lang="en-US" altLang="zh-CN" dirty="0">
                <a:cs typeface="+mn-ea"/>
                <a:sym typeface="+mn-lt"/>
              </a:rPr>
              <a:t>short-connection</a:t>
            </a:r>
            <a:r>
              <a:rPr lang="zh-CN" altLang="en-US" dirty="0">
                <a:cs typeface="+mn-ea"/>
                <a:sym typeface="+mn-lt"/>
              </a:rPr>
              <a:t>连接</a:t>
            </a:r>
            <a:r>
              <a:rPr lang="en-US" altLang="zh-CN" dirty="0">
                <a:cs typeface="+mn-ea"/>
                <a:sym typeface="+mn-lt"/>
              </a:rPr>
              <a:t>skip-layer</a:t>
            </a:r>
            <a:r>
              <a:rPr lang="zh-CN" altLang="en-US" dirty="0">
                <a:cs typeface="+mn-ea"/>
                <a:sym typeface="+mn-lt"/>
              </a:rPr>
              <a:t>，有效地结合了多层信息。</a:t>
            </a:r>
            <a:endParaRPr lang="en-US" altLang="zh-CN" dirty="0">
              <a:cs typeface="+mn-ea"/>
              <a:sym typeface="+mn-lt"/>
            </a:endParaRPr>
          </a:p>
          <a:p>
            <a:pPr marL="285750" indent="-285750">
              <a:buFont typeface="Wingdings" panose="05000000000000000000" pitchFamily="2" charset="2"/>
              <a:buChar char="Ø"/>
            </a:pPr>
            <a:r>
              <a:rPr lang="zh-CN" altLang="en-US" dirty="0">
                <a:cs typeface="+mn-ea"/>
                <a:sym typeface="+mn-lt"/>
              </a:rPr>
              <a:t>高层信息帮助低层信息定位显著性物体</a:t>
            </a:r>
            <a:endParaRPr lang="en-US" altLang="zh-CN" dirty="0">
              <a:cs typeface="+mn-ea"/>
              <a:sym typeface="+mn-lt"/>
            </a:endParaRPr>
          </a:p>
          <a:p>
            <a:pPr marL="285750" indent="-285750">
              <a:buFont typeface="Wingdings" panose="05000000000000000000" pitchFamily="2" charset="2"/>
              <a:buChar char="Ø"/>
            </a:pPr>
            <a:r>
              <a:rPr lang="zh-CN" altLang="en-US" dirty="0">
                <a:cs typeface="+mn-ea"/>
                <a:sym typeface="+mn-lt"/>
              </a:rPr>
              <a:t>低层信息细化显著性物体空间信息</a:t>
            </a:r>
          </a:p>
        </p:txBody>
      </p:sp>
    </p:spTree>
    <p:extLst>
      <p:ext uri="{BB962C8B-B14F-4D97-AF65-F5344CB8AC3E}">
        <p14:creationId xmlns:p14="http://schemas.microsoft.com/office/powerpoint/2010/main" val="3379681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9549407"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自底而上</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自底而下网络（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Bottom-up/top-down network </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kumimoji="0" lang="en-US" altLang="zh-CN"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5" name="矩形 4">
            <a:extLst>
              <a:ext uri="{FF2B5EF4-FFF2-40B4-BE49-F238E27FC236}">
                <a16:creationId xmlns:a16="http://schemas.microsoft.com/office/drawing/2014/main" id="{258CD08A-3CE7-452D-83B1-155EDC87F1B7}"/>
              </a:ext>
            </a:extLst>
          </p:cNvPr>
          <p:cNvSpPr/>
          <p:nvPr/>
        </p:nvSpPr>
        <p:spPr>
          <a:xfrm>
            <a:off x="834165" y="1053138"/>
            <a:ext cx="10704827" cy="584775"/>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w="0"/>
                <a:solidFill>
                  <a:srgbClr val="002060"/>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rPr>
              <a:t>Reverse Attention for Salient Object Detection</a:t>
            </a:r>
            <a:endParaRPr kumimoji="0" lang="zh-CN" altLang="en-US" sz="3200" b="0" i="0" u="none" strike="noStrike" kern="1200" cap="none" spc="0" normalizeH="0" baseline="0" noProof="0" dirty="0">
              <a:ln w="0"/>
              <a:solidFill>
                <a:srgbClr val="002060"/>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endParaRPr>
          </a:p>
        </p:txBody>
      </p:sp>
      <p:sp>
        <p:nvSpPr>
          <p:cNvPr id="2" name="文本框 1">
            <a:extLst>
              <a:ext uri="{FF2B5EF4-FFF2-40B4-BE49-F238E27FC236}">
                <a16:creationId xmlns:a16="http://schemas.microsoft.com/office/drawing/2014/main" id="{D81FF824-9392-4514-83BA-03A33D58A66A}"/>
              </a:ext>
            </a:extLst>
          </p:cNvPr>
          <p:cNvSpPr txBox="1"/>
          <p:nvPr/>
        </p:nvSpPr>
        <p:spPr>
          <a:xfrm>
            <a:off x="3436220" y="1905802"/>
            <a:ext cx="68531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Shuhan Chen, </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Xiuli</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Tan, Ben Wang, and </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Xuelong</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Hu</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6DCDA0A9-4694-49C3-B95C-00B8450EFCE1}"/>
              </a:ext>
            </a:extLst>
          </p:cNvPr>
          <p:cNvSpPr txBox="1"/>
          <p:nvPr/>
        </p:nvSpPr>
        <p:spPr>
          <a:xfrm>
            <a:off x="423844" y="3429000"/>
            <a:ext cx="5010495" cy="1846659"/>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提出</a:t>
            </a:r>
            <a:r>
              <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reverse attention</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来关注上下文信息，得到更精细的分割结果，包含更多的细节信息。</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引入</a:t>
            </a: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残差学习</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，补偿预测与</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ground-truth</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之间的偏差，提高精度。</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3" name="图片 2">
            <a:extLst>
              <a:ext uri="{FF2B5EF4-FFF2-40B4-BE49-F238E27FC236}">
                <a16:creationId xmlns:a16="http://schemas.microsoft.com/office/drawing/2014/main" id="{9D9B9508-E312-492C-9F0A-9DCD4DC937E0}"/>
              </a:ext>
            </a:extLst>
          </p:cNvPr>
          <p:cNvPicPr>
            <a:picLocks noChangeAspect="1"/>
          </p:cNvPicPr>
          <p:nvPr/>
        </p:nvPicPr>
        <p:blipFill>
          <a:blip r:embed="rId3"/>
          <a:stretch>
            <a:fillRect/>
          </a:stretch>
        </p:blipFill>
        <p:spPr>
          <a:xfrm>
            <a:off x="5524107" y="2739185"/>
            <a:ext cx="6507143" cy="2973458"/>
          </a:xfrm>
          <a:prstGeom prst="rect">
            <a:avLst/>
          </a:prstGeom>
        </p:spPr>
      </p:pic>
      <p:sp>
        <p:nvSpPr>
          <p:cNvPr id="8" name="文本框 7">
            <a:extLst>
              <a:ext uri="{FF2B5EF4-FFF2-40B4-BE49-F238E27FC236}">
                <a16:creationId xmlns:a16="http://schemas.microsoft.com/office/drawing/2014/main" id="{ED6F5DE1-D29D-4E63-A23A-B4D4FB0A28ED}"/>
              </a:ext>
            </a:extLst>
          </p:cNvPr>
          <p:cNvSpPr txBox="1"/>
          <p:nvPr/>
        </p:nvSpPr>
        <p:spPr>
          <a:xfrm>
            <a:off x="6622080" y="5804862"/>
            <a:ext cx="366732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DSS (top row)</a:t>
            </a:r>
            <a:r>
              <a:rPr kumimoji="0" lang="zh-CN" altLang="en-US"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endPar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without reverse attention (middle row);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with reverse attention (bottom row)</a:t>
            </a:r>
          </a:p>
        </p:txBody>
      </p:sp>
      <p:sp>
        <p:nvSpPr>
          <p:cNvPr id="9" name="矩形 8">
            <a:extLst>
              <a:ext uri="{FF2B5EF4-FFF2-40B4-BE49-F238E27FC236}">
                <a16:creationId xmlns:a16="http://schemas.microsoft.com/office/drawing/2014/main" id="{1BB70DC9-6146-4ECF-8CFB-C49BE683033F}"/>
              </a:ext>
            </a:extLst>
          </p:cNvPr>
          <p:cNvSpPr/>
          <p:nvPr/>
        </p:nvSpPr>
        <p:spPr>
          <a:xfrm>
            <a:off x="4110686" y="2462300"/>
            <a:ext cx="4151783" cy="369332"/>
          </a:xfrm>
          <a:prstGeom prst="rect">
            <a:avLst/>
          </a:prstGeom>
        </p:spPr>
        <p:txBody>
          <a:bodyPr wrap="square">
            <a:spAutoFit/>
          </a:bodyPr>
          <a:lstStyle/>
          <a:p>
            <a:pPr algn="ctr"/>
            <a:r>
              <a:rPr lang="en-US" altLang="zh-CN" dirty="0"/>
              <a:t>ECCV2018</a:t>
            </a:r>
            <a:endParaRPr lang="en-US" altLang="zh-CN" sz="1600" dirty="0"/>
          </a:p>
        </p:txBody>
      </p:sp>
    </p:spTree>
    <p:extLst>
      <p:ext uri="{BB962C8B-B14F-4D97-AF65-F5344CB8AC3E}">
        <p14:creationId xmlns:p14="http://schemas.microsoft.com/office/powerpoint/2010/main" val="2494605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663728"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显著性检测（</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Saliency Detection </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a:t>
            </a:r>
          </a:p>
        </p:txBody>
      </p:sp>
      <p:pic>
        <p:nvPicPr>
          <p:cNvPr id="2" name="图片 1">
            <a:extLst>
              <a:ext uri="{FF2B5EF4-FFF2-40B4-BE49-F238E27FC236}">
                <a16:creationId xmlns:a16="http://schemas.microsoft.com/office/drawing/2014/main" id="{66BB486C-D454-4700-BCB8-BBE8E695B5D0}"/>
              </a:ext>
            </a:extLst>
          </p:cNvPr>
          <p:cNvPicPr>
            <a:picLocks noChangeAspect="1"/>
          </p:cNvPicPr>
          <p:nvPr/>
        </p:nvPicPr>
        <p:blipFill>
          <a:blip r:embed="rId3"/>
          <a:stretch>
            <a:fillRect/>
          </a:stretch>
        </p:blipFill>
        <p:spPr>
          <a:xfrm>
            <a:off x="1707949" y="2990014"/>
            <a:ext cx="3710254" cy="2477531"/>
          </a:xfrm>
          <a:prstGeom prst="rect">
            <a:avLst/>
          </a:prstGeom>
        </p:spPr>
      </p:pic>
      <p:pic>
        <p:nvPicPr>
          <p:cNvPr id="3" name="图片 2">
            <a:extLst>
              <a:ext uri="{FF2B5EF4-FFF2-40B4-BE49-F238E27FC236}">
                <a16:creationId xmlns:a16="http://schemas.microsoft.com/office/drawing/2014/main" id="{5E42D356-A1CA-4E56-8719-557F53AA4708}"/>
              </a:ext>
            </a:extLst>
          </p:cNvPr>
          <p:cNvPicPr>
            <a:picLocks noChangeAspect="1"/>
          </p:cNvPicPr>
          <p:nvPr/>
        </p:nvPicPr>
        <p:blipFill>
          <a:blip r:embed="rId4"/>
          <a:stretch>
            <a:fillRect/>
          </a:stretch>
        </p:blipFill>
        <p:spPr>
          <a:xfrm>
            <a:off x="6254806" y="2990014"/>
            <a:ext cx="3759013" cy="2477531"/>
          </a:xfrm>
          <a:prstGeom prst="rect">
            <a:avLst/>
          </a:prstGeom>
        </p:spPr>
      </p:pic>
      <p:sp>
        <p:nvSpPr>
          <p:cNvPr id="8" name="文本框 7">
            <a:extLst>
              <a:ext uri="{FF2B5EF4-FFF2-40B4-BE49-F238E27FC236}">
                <a16:creationId xmlns:a16="http://schemas.microsoft.com/office/drawing/2014/main" id="{2C5A43A8-FD07-42E5-A06A-A50B76590E0E}"/>
              </a:ext>
            </a:extLst>
          </p:cNvPr>
          <p:cNvSpPr txBox="1"/>
          <p:nvPr/>
        </p:nvSpPr>
        <p:spPr>
          <a:xfrm>
            <a:off x="870378" y="1146127"/>
            <a:ext cx="9825873" cy="1336071"/>
          </a:xfrm>
          <a:prstGeom prst="rect">
            <a:avLst/>
          </a:prstGeom>
          <a:noFill/>
        </p:spPr>
        <p:txBody>
          <a:bodyPr wrap="square" rtlCol="0">
            <a:spAutoFit/>
          </a:bodyPr>
          <a:lstStyle/>
          <a:p>
            <a:pPr lvl="0">
              <a:lnSpc>
                <a:spcPct val="150000"/>
              </a:lnSpc>
            </a:pPr>
            <a:r>
              <a:rPr lang="zh-CN" altLang="en-US" sz="2000" b="1" kern="0" dirty="0">
                <a:solidFill>
                  <a:srgbClr val="071F65"/>
                </a:solidFill>
                <a:latin typeface="微软雅黑" pitchFamily="34" charset="-122"/>
                <a:ea typeface="微软雅黑" pitchFamily="34" charset="-122"/>
              </a:rPr>
              <a:t>视觉注意力机制：</a:t>
            </a:r>
          </a:p>
          <a:p>
            <a:pPr lvl="0">
              <a:lnSpc>
                <a:spcPct val="150000"/>
              </a:lnSpc>
            </a:pPr>
            <a:r>
              <a:rPr lang="zh-CN" altLang="en-US" kern="0" dirty="0">
                <a:latin typeface="微软雅黑" pitchFamily="34" charset="-122"/>
                <a:ea typeface="微软雅黑" pitchFamily="34" charset="-122"/>
              </a:rPr>
              <a:t>人类视觉系统在处理复杂的视觉数据时，能够迅速将有限的神经计算资源分配给场景中的关键部分的能力。</a:t>
            </a:r>
          </a:p>
        </p:txBody>
      </p:sp>
    </p:spTree>
    <p:extLst>
      <p:ext uri="{BB962C8B-B14F-4D97-AF65-F5344CB8AC3E}">
        <p14:creationId xmlns:p14="http://schemas.microsoft.com/office/powerpoint/2010/main" val="18489890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9549407"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自底而上</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自底而下网络（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Bottom-up/top-down network </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2" name="图片 1">
            <a:extLst>
              <a:ext uri="{FF2B5EF4-FFF2-40B4-BE49-F238E27FC236}">
                <a16:creationId xmlns:a16="http://schemas.microsoft.com/office/drawing/2014/main" id="{D900CAED-6620-4F2F-BEC1-A36A4E323EBB}"/>
              </a:ext>
            </a:extLst>
          </p:cNvPr>
          <p:cNvPicPr>
            <a:picLocks noChangeAspect="1"/>
          </p:cNvPicPr>
          <p:nvPr/>
        </p:nvPicPr>
        <p:blipFill>
          <a:blip r:embed="rId3"/>
          <a:stretch>
            <a:fillRect/>
          </a:stretch>
        </p:blipFill>
        <p:spPr>
          <a:xfrm>
            <a:off x="855390" y="2127096"/>
            <a:ext cx="5621356" cy="3648949"/>
          </a:xfrm>
          <a:prstGeom prst="rect">
            <a:avLst/>
          </a:prstGeom>
        </p:spPr>
      </p:pic>
      <p:pic>
        <p:nvPicPr>
          <p:cNvPr id="3" name="图片 2">
            <a:extLst>
              <a:ext uri="{FF2B5EF4-FFF2-40B4-BE49-F238E27FC236}">
                <a16:creationId xmlns:a16="http://schemas.microsoft.com/office/drawing/2014/main" id="{FC72B3C1-6815-442F-8140-0D302D895547}"/>
              </a:ext>
            </a:extLst>
          </p:cNvPr>
          <p:cNvPicPr>
            <a:picLocks noChangeAspect="1"/>
          </p:cNvPicPr>
          <p:nvPr/>
        </p:nvPicPr>
        <p:blipFill>
          <a:blip r:embed="rId4"/>
          <a:stretch>
            <a:fillRect/>
          </a:stretch>
        </p:blipFill>
        <p:spPr>
          <a:xfrm>
            <a:off x="6706169" y="1050642"/>
            <a:ext cx="4824830" cy="1992188"/>
          </a:xfrm>
          <a:prstGeom prst="rect">
            <a:avLst/>
          </a:prstGeom>
        </p:spPr>
      </p:pic>
      <p:sp>
        <p:nvSpPr>
          <p:cNvPr id="5" name="文本框 4">
            <a:extLst>
              <a:ext uri="{FF2B5EF4-FFF2-40B4-BE49-F238E27FC236}">
                <a16:creationId xmlns:a16="http://schemas.microsoft.com/office/drawing/2014/main" id="{82EF4955-5D2C-41FB-BAEC-26BF65BBFA86}"/>
              </a:ext>
            </a:extLst>
          </p:cNvPr>
          <p:cNvSpPr txBox="1"/>
          <p:nvPr/>
        </p:nvSpPr>
        <p:spPr>
          <a:xfrm>
            <a:off x="8320283" y="4209534"/>
            <a:ext cx="21505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residual learning</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9" name="图片 8">
            <a:extLst>
              <a:ext uri="{FF2B5EF4-FFF2-40B4-BE49-F238E27FC236}">
                <a16:creationId xmlns:a16="http://schemas.microsoft.com/office/drawing/2014/main" id="{9C0A41DC-EC9E-4DFE-BD44-E270A0D76E11}"/>
              </a:ext>
            </a:extLst>
          </p:cNvPr>
          <p:cNvPicPr>
            <a:picLocks noChangeAspect="1"/>
          </p:cNvPicPr>
          <p:nvPr/>
        </p:nvPicPr>
        <p:blipFill>
          <a:blip r:embed="rId5"/>
          <a:stretch>
            <a:fillRect/>
          </a:stretch>
        </p:blipFill>
        <p:spPr>
          <a:xfrm>
            <a:off x="7656472" y="3468664"/>
            <a:ext cx="404793" cy="338554"/>
          </a:xfrm>
          <a:prstGeom prst="rect">
            <a:avLst/>
          </a:prstGeom>
        </p:spPr>
      </p:pic>
      <p:sp>
        <p:nvSpPr>
          <p:cNvPr id="10" name="文本框 9">
            <a:extLst>
              <a:ext uri="{FF2B5EF4-FFF2-40B4-BE49-F238E27FC236}">
                <a16:creationId xmlns:a16="http://schemas.microsoft.com/office/drawing/2014/main" id="{6BDA260A-593A-4763-924C-23643C1BAD8A}"/>
              </a:ext>
            </a:extLst>
          </p:cNvPr>
          <p:cNvSpPr txBox="1"/>
          <p:nvPr/>
        </p:nvSpPr>
        <p:spPr>
          <a:xfrm>
            <a:off x="307950" y="853610"/>
            <a:ext cx="71849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71F65"/>
                </a:solidFill>
                <a:effectLst/>
                <a:uLnTx/>
                <a:uFillTx/>
                <a:latin typeface="等线" panose="020F0502020204030204"/>
                <a:ea typeface="等线" panose="02010600030101010101" pitchFamily="2" charset="-122"/>
                <a:cs typeface="+mn-ea"/>
                <a:sym typeface="+mn-lt"/>
              </a:rPr>
              <a:t>网络结构：</a:t>
            </a:r>
          </a:p>
        </p:txBody>
      </p:sp>
      <p:pic>
        <p:nvPicPr>
          <p:cNvPr id="11" name="图片 10">
            <a:extLst>
              <a:ext uri="{FF2B5EF4-FFF2-40B4-BE49-F238E27FC236}">
                <a16:creationId xmlns:a16="http://schemas.microsoft.com/office/drawing/2014/main" id="{B67D8CDF-59DC-42A5-8090-B4901AFE804F}"/>
              </a:ext>
            </a:extLst>
          </p:cNvPr>
          <p:cNvPicPr>
            <a:picLocks noChangeAspect="1"/>
          </p:cNvPicPr>
          <p:nvPr/>
        </p:nvPicPr>
        <p:blipFill>
          <a:blip r:embed="rId6"/>
          <a:stretch>
            <a:fillRect/>
          </a:stretch>
        </p:blipFill>
        <p:spPr>
          <a:xfrm>
            <a:off x="7709635" y="4197644"/>
            <a:ext cx="298465" cy="273064"/>
          </a:xfrm>
          <a:prstGeom prst="rect">
            <a:avLst/>
          </a:prstGeom>
        </p:spPr>
      </p:pic>
      <p:pic>
        <p:nvPicPr>
          <p:cNvPr id="12" name="图片 11">
            <a:extLst>
              <a:ext uri="{FF2B5EF4-FFF2-40B4-BE49-F238E27FC236}">
                <a16:creationId xmlns:a16="http://schemas.microsoft.com/office/drawing/2014/main" id="{62BF3D7E-7F00-49D3-8E3D-E26FB76515EE}"/>
              </a:ext>
            </a:extLst>
          </p:cNvPr>
          <p:cNvPicPr>
            <a:picLocks noChangeAspect="1"/>
          </p:cNvPicPr>
          <p:nvPr/>
        </p:nvPicPr>
        <p:blipFill>
          <a:blip r:embed="rId7"/>
          <a:stretch>
            <a:fillRect/>
          </a:stretch>
        </p:blipFill>
        <p:spPr>
          <a:xfrm>
            <a:off x="7656473" y="4661320"/>
            <a:ext cx="3460112" cy="829617"/>
          </a:xfrm>
          <a:prstGeom prst="rect">
            <a:avLst/>
          </a:prstGeom>
        </p:spPr>
      </p:pic>
      <p:sp>
        <p:nvSpPr>
          <p:cNvPr id="13" name="文本框 12">
            <a:extLst>
              <a:ext uri="{FF2B5EF4-FFF2-40B4-BE49-F238E27FC236}">
                <a16:creationId xmlns:a16="http://schemas.microsoft.com/office/drawing/2014/main" id="{92CCBAFC-1112-4785-8ABC-0A555FEAE75B}"/>
              </a:ext>
            </a:extLst>
          </p:cNvPr>
          <p:cNvSpPr txBox="1"/>
          <p:nvPr/>
        </p:nvSpPr>
        <p:spPr>
          <a:xfrm>
            <a:off x="8320284" y="3442816"/>
            <a:ext cx="21505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reverse attention</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4" name="文本框 13">
            <a:extLst>
              <a:ext uri="{FF2B5EF4-FFF2-40B4-BE49-F238E27FC236}">
                <a16:creationId xmlns:a16="http://schemas.microsoft.com/office/drawing/2014/main" id="{3BED34C3-E078-4541-8546-1350837E2858}"/>
              </a:ext>
            </a:extLst>
          </p:cNvPr>
          <p:cNvSpPr txBox="1"/>
          <p:nvPr/>
        </p:nvSpPr>
        <p:spPr>
          <a:xfrm>
            <a:off x="7656472" y="5719816"/>
            <a:ext cx="421802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a:t>
            </a:r>
            <a:r>
              <a:rPr kumimoji="0" lang="en-US" altLang="zh-CN" sz="1800" b="0" i="1"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i </a:t>
            </a: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为第</a:t>
            </a: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i</a:t>
            </a: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个</a:t>
            </a: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stage</a:t>
            </a: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的</a:t>
            </a: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saliency map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R</a:t>
            </a:r>
            <a:r>
              <a:rPr kumimoji="0" lang="en-US" altLang="zh-CN" sz="1800" b="0" i="1"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i </a:t>
            </a: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为第</a:t>
            </a: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i</a:t>
            </a: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个</a:t>
            </a: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stage</a:t>
            </a: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的残差特征</a:t>
            </a: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residual feature</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2BC670FB-75EF-42AA-96B4-112C67670950}"/>
              </a:ext>
            </a:extLst>
          </p:cNvPr>
          <p:cNvSpPr txBox="1"/>
          <p:nvPr/>
        </p:nvSpPr>
        <p:spPr>
          <a:xfrm>
            <a:off x="3339175" y="1769737"/>
            <a:ext cx="100102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VGG16</a:t>
            </a:r>
            <a:endParaRPr kumimoji="0" lang="zh-CN" altLang="en-US"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96198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9549407"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自底而上</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自底而下网络（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Bottom-up/top-down network </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3" name="图片 2">
            <a:extLst>
              <a:ext uri="{FF2B5EF4-FFF2-40B4-BE49-F238E27FC236}">
                <a16:creationId xmlns:a16="http://schemas.microsoft.com/office/drawing/2014/main" id="{89381726-D83B-4A64-881A-7EE5E2D8960D}"/>
              </a:ext>
            </a:extLst>
          </p:cNvPr>
          <p:cNvPicPr>
            <a:picLocks noChangeAspect="1"/>
          </p:cNvPicPr>
          <p:nvPr/>
        </p:nvPicPr>
        <p:blipFill>
          <a:blip r:embed="rId3"/>
          <a:stretch>
            <a:fillRect/>
          </a:stretch>
        </p:blipFill>
        <p:spPr>
          <a:xfrm>
            <a:off x="1111421" y="1711611"/>
            <a:ext cx="5558708" cy="4933354"/>
          </a:xfrm>
          <a:prstGeom prst="rect">
            <a:avLst/>
          </a:prstGeom>
        </p:spPr>
      </p:pic>
      <p:pic>
        <p:nvPicPr>
          <p:cNvPr id="5" name="图片 4">
            <a:extLst>
              <a:ext uri="{FF2B5EF4-FFF2-40B4-BE49-F238E27FC236}">
                <a16:creationId xmlns:a16="http://schemas.microsoft.com/office/drawing/2014/main" id="{B4D2B2EA-2513-4844-9370-37AEEE940FA5}"/>
              </a:ext>
            </a:extLst>
          </p:cNvPr>
          <p:cNvPicPr>
            <a:picLocks noChangeAspect="1"/>
          </p:cNvPicPr>
          <p:nvPr/>
        </p:nvPicPr>
        <p:blipFill>
          <a:blip r:embed="rId4"/>
          <a:stretch>
            <a:fillRect/>
          </a:stretch>
        </p:blipFill>
        <p:spPr>
          <a:xfrm>
            <a:off x="7415397" y="1919002"/>
            <a:ext cx="4556644" cy="3579619"/>
          </a:xfrm>
          <a:prstGeom prst="rect">
            <a:avLst/>
          </a:prstGeom>
        </p:spPr>
      </p:pic>
      <p:sp>
        <p:nvSpPr>
          <p:cNvPr id="7" name="文本框 6">
            <a:extLst>
              <a:ext uri="{FF2B5EF4-FFF2-40B4-BE49-F238E27FC236}">
                <a16:creationId xmlns:a16="http://schemas.microsoft.com/office/drawing/2014/main" id="{742F8520-1C0D-4E35-A7CE-1FB6D9614A14}"/>
              </a:ext>
            </a:extLst>
          </p:cNvPr>
          <p:cNvSpPr txBox="1"/>
          <p:nvPr/>
        </p:nvSpPr>
        <p:spPr>
          <a:xfrm>
            <a:off x="298325" y="607037"/>
            <a:ext cx="71849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71F65"/>
                </a:solidFill>
                <a:effectLst/>
                <a:uLnTx/>
                <a:uFillTx/>
                <a:latin typeface="等线" panose="020F0502020204030204"/>
                <a:ea typeface="等线" panose="02010600030101010101" pitchFamily="2" charset="-122"/>
                <a:cs typeface="+mn-ea"/>
                <a:sym typeface="+mn-lt"/>
              </a:rPr>
              <a:t>实验结果：</a:t>
            </a:r>
          </a:p>
        </p:txBody>
      </p:sp>
      <p:sp>
        <p:nvSpPr>
          <p:cNvPr id="8" name="文本框 7">
            <a:extLst>
              <a:ext uri="{FF2B5EF4-FFF2-40B4-BE49-F238E27FC236}">
                <a16:creationId xmlns:a16="http://schemas.microsoft.com/office/drawing/2014/main" id="{C26E1EEA-F543-4387-A596-6966EFC0899B}"/>
              </a:ext>
            </a:extLst>
          </p:cNvPr>
          <p:cNvSpPr txBox="1"/>
          <p:nvPr/>
        </p:nvSpPr>
        <p:spPr>
          <a:xfrm>
            <a:off x="619646" y="1174713"/>
            <a:ext cx="3560281"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the state-of-art</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 name="文本框 8">
            <a:extLst>
              <a:ext uri="{FF2B5EF4-FFF2-40B4-BE49-F238E27FC236}">
                <a16:creationId xmlns:a16="http://schemas.microsoft.com/office/drawing/2014/main" id="{4A6FE5BE-22D5-4A32-AF25-ADFE055241AB}"/>
              </a:ext>
            </a:extLst>
          </p:cNvPr>
          <p:cNvSpPr txBox="1"/>
          <p:nvPr/>
        </p:nvSpPr>
        <p:spPr>
          <a:xfrm>
            <a:off x="7208983" y="1359379"/>
            <a:ext cx="4631083"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各模型大小和精度比较（</a:t>
            </a: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ECSSD</a:t>
            </a: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数据集）</a:t>
            </a:r>
          </a:p>
        </p:txBody>
      </p:sp>
    </p:spTree>
    <p:extLst>
      <p:ext uri="{BB962C8B-B14F-4D97-AF65-F5344CB8AC3E}">
        <p14:creationId xmlns:p14="http://schemas.microsoft.com/office/powerpoint/2010/main" val="1876170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687773"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多任务网络（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Branched network</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kumimoji="0" lang="en-US" altLang="zh-CN"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5" name="矩形 4">
            <a:extLst>
              <a:ext uri="{FF2B5EF4-FFF2-40B4-BE49-F238E27FC236}">
                <a16:creationId xmlns:a16="http://schemas.microsoft.com/office/drawing/2014/main" id="{258CD08A-3CE7-452D-83B1-155EDC87F1B7}"/>
              </a:ext>
            </a:extLst>
          </p:cNvPr>
          <p:cNvSpPr/>
          <p:nvPr/>
        </p:nvSpPr>
        <p:spPr>
          <a:xfrm>
            <a:off x="834163" y="821404"/>
            <a:ext cx="10704827" cy="1077218"/>
          </a:xfrm>
          <a:prstGeom prst="rect">
            <a:avLst/>
          </a:prstGeom>
          <a:noFill/>
        </p:spPr>
        <p:txBody>
          <a:bodyPr wrap="square" lIns="91440" tIns="45720" rIns="91440" bIns="45720">
            <a:spAutoFit/>
          </a:bodyPr>
          <a:lstStyle/>
          <a:p>
            <a:pPr lvl="0" algn="ctr"/>
            <a:r>
              <a:rPr lang="en-US" altLang="zh-CN" sz="3200" dirty="0">
                <a:ln w="0"/>
                <a:solidFill>
                  <a:srgbClr val="002060"/>
                </a:solidFill>
                <a:effectLst>
                  <a:outerShdw blurRad="38100" dist="25400" dir="5400000" algn="ctr" rotWithShape="0">
                    <a:srgbClr val="6E747A">
                      <a:alpha val="43000"/>
                    </a:srgbClr>
                  </a:outerShdw>
                </a:effectLst>
              </a:rPr>
              <a:t>Saliency unified: A deep architecture for simultaneous eye fixation prediction and salient object segmentation</a:t>
            </a:r>
            <a:endParaRPr kumimoji="0" lang="zh-CN" altLang="en-US" sz="3200" b="0" i="0" u="none" strike="noStrike" kern="1200" cap="none" spc="0" normalizeH="0" baseline="0" noProof="0" dirty="0">
              <a:ln w="0"/>
              <a:solidFill>
                <a:srgbClr val="002060"/>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endParaRPr>
          </a:p>
        </p:txBody>
      </p:sp>
      <p:sp>
        <p:nvSpPr>
          <p:cNvPr id="2" name="文本框 1">
            <a:extLst>
              <a:ext uri="{FF2B5EF4-FFF2-40B4-BE49-F238E27FC236}">
                <a16:creationId xmlns:a16="http://schemas.microsoft.com/office/drawing/2014/main" id="{D81FF824-9392-4514-83BA-03A33D58A66A}"/>
              </a:ext>
            </a:extLst>
          </p:cNvPr>
          <p:cNvSpPr txBox="1"/>
          <p:nvPr/>
        </p:nvSpPr>
        <p:spPr>
          <a:xfrm>
            <a:off x="3010917" y="1886503"/>
            <a:ext cx="6853187" cy="369332"/>
          </a:xfrm>
          <a:prstGeom prst="rect">
            <a:avLst/>
          </a:prstGeom>
          <a:noFill/>
        </p:spPr>
        <p:txBody>
          <a:bodyPr wrap="square" rtlCol="0">
            <a:spAutoFit/>
          </a:bodyPr>
          <a:lstStyle/>
          <a:p>
            <a:pPr lvl="0"/>
            <a:r>
              <a:rPr lang="en-US" altLang="zh-CN" dirty="0">
                <a:solidFill>
                  <a:prstClr val="black"/>
                </a:solidFill>
              </a:rPr>
              <a:t>S. S. </a:t>
            </a:r>
            <a:r>
              <a:rPr lang="en-US" altLang="zh-CN" dirty="0" err="1">
                <a:solidFill>
                  <a:prstClr val="black"/>
                </a:solidFill>
              </a:rPr>
              <a:t>Kruthiventi</a:t>
            </a:r>
            <a:r>
              <a:rPr lang="en-US" altLang="zh-CN" dirty="0">
                <a:solidFill>
                  <a:prstClr val="black"/>
                </a:solidFill>
              </a:rPr>
              <a:t>, V. </a:t>
            </a:r>
            <a:r>
              <a:rPr lang="en-US" altLang="zh-CN" dirty="0" err="1">
                <a:solidFill>
                  <a:prstClr val="black"/>
                </a:solidFill>
              </a:rPr>
              <a:t>Gudisa</a:t>
            </a:r>
            <a:r>
              <a:rPr lang="en-US" altLang="zh-CN" dirty="0">
                <a:solidFill>
                  <a:prstClr val="black"/>
                </a:solidFill>
              </a:rPr>
              <a:t>, J. H. </a:t>
            </a:r>
            <a:r>
              <a:rPr lang="en-US" altLang="zh-CN" dirty="0" err="1">
                <a:solidFill>
                  <a:prstClr val="black"/>
                </a:solidFill>
              </a:rPr>
              <a:t>Dholakiya</a:t>
            </a:r>
            <a:r>
              <a:rPr lang="en-US" altLang="zh-CN" dirty="0">
                <a:solidFill>
                  <a:prstClr val="black"/>
                </a:solidFill>
              </a:rPr>
              <a:t>, and R. Venkatesh </a:t>
            </a:r>
            <a:r>
              <a:rPr lang="en-US" altLang="zh-CN" dirty="0" err="1">
                <a:solidFill>
                  <a:prstClr val="black"/>
                </a:solidFill>
              </a:rPr>
              <a:t>Babu</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1BB70DC9-6146-4ECF-8CFB-C49BE683033F}"/>
              </a:ext>
            </a:extLst>
          </p:cNvPr>
          <p:cNvSpPr/>
          <p:nvPr/>
        </p:nvSpPr>
        <p:spPr>
          <a:xfrm>
            <a:off x="4110684" y="2323744"/>
            <a:ext cx="4151783" cy="369332"/>
          </a:xfrm>
          <a:prstGeom prst="rect">
            <a:avLst/>
          </a:prstGeom>
        </p:spPr>
        <p:txBody>
          <a:bodyPr wrap="square">
            <a:spAutoFit/>
          </a:bodyPr>
          <a:lstStyle/>
          <a:p>
            <a:pPr algn="ctr"/>
            <a:r>
              <a:rPr lang="en-US" altLang="zh-CN" dirty="0"/>
              <a:t>CVPR2016</a:t>
            </a:r>
            <a:endParaRPr lang="en-US" altLang="zh-CN" sz="1600" dirty="0"/>
          </a:p>
        </p:txBody>
      </p:sp>
      <p:sp>
        <p:nvSpPr>
          <p:cNvPr id="10" name="文本框 9">
            <a:extLst>
              <a:ext uri="{FF2B5EF4-FFF2-40B4-BE49-F238E27FC236}">
                <a16:creationId xmlns:a16="http://schemas.microsoft.com/office/drawing/2014/main" id="{559D9DFF-0F4C-42DE-BD3F-F5E933E95FA5}"/>
              </a:ext>
            </a:extLst>
          </p:cNvPr>
          <p:cNvSpPr txBox="1"/>
          <p:nvPr/>
        </p:nvSpPr>
        <p:spPr>
          <a:xfrm>
            <a:off x="834165" y="3226869"/>
            <a:ext cx="5010495" cy="221599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显著物体检测和人眼注意点检测</a:t>
            </a:r>
            <a:r>
              <a:rPr lang="zh-CN" altLang="en-US" sz="1600" dirty="0">
                <a:latin typeface="微软雅黑" panose="020B0503020204020204" pitchFamily="34" charset="-122"/>
                <a:ea typeface="微软雅黑" panose="020B0503020204020204" pitchFamily="34" charset="-122"/>
              </a:rPr>
              <a:t>结合。首先预测场景中的</a:t>
            </a:r>
            <a:r>
              <a:rPr lang="zh-CN" altLang="en-US" sz="1600" b="1" dirty="0">
                <a:solidFill>
                  <a:srgbClr val="002060"/>
                </a:solidFill>
                <a:latin typeface="微软雅黑" panose="020B0503020204020204" pitchFamily="34" charset="-122"/>
                <a:ea typeface="微软雅黑" panose="020B0503020204020204" pitchFamily="34" charset="-122"/>
              </a:rPr>
              <a:t>人类视觉注意力</a:t>
            </a:r>
            <a:r>
              <a:rPr lang="zh-CN" altLang="en-US" sz="1600" dirty="0">
                <a:latin typeface="微软雅黑" panose="020B0503020204020204" pitchFamily="34" charset="-122"/>
                <a:ea typeface="微软雅黑" panose="020B0503020204020204" pitchFamily="34" charset="-122"/>
              </a:rPr>
              <a:t>，并以此作为</a:t>
            </a:r>
            <a:r>
              <a:rPr lang="zh-CN" altLang="en-US" sz="1600" b="1" dirty="0">
                <a:solidFill>
                  <a:srgbClr val="002060"/>
                </a:solidFill>
                <a:latin typeface="微软雅黑" panose="020B0503020204020204" pitchFamily="34" charset="-122"/>
                <a:ea typeface="微软雅黑" panose="020B0503020204020204" pitchFamily="34" charset="-122"/>
              </a:rPr>
              <a:t>先验信息</a:t>
            </a:r>
            <a:r>
              <a:rPr lang="zh-CN" altLang="en-US" sz="1600" dirty="0">
                <a:latin typeface="微软雅黑" panose="020B0503020204020204" pitchFamily="34" charset="-122"/>
                <a:ea typeface="微软雅黑" panose="020B0503020204020204" pitchFamily="34" charset="-122"/>
              </a:rPr>
              <a:t>，引导物体显著性检测</a:t>
            </a:r>
          </a:p>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人类的视觉注意力，作为一种直观的先验知识，</a:t>
            </a:r>
            <a:r>
              <a:rPr lang="zh-CN" altLang="en-US" sz="1600" b="1" dirty="0">
                <a:solidFill>
                  <a:srgbClr val="002060"/>
                </a:solidFill>
                <a:latin typeface="微软雅黑" panose="020B0503020204020204" pitchFamily="34" charset="-122"/>
                <a:ea typeface="微软雅黑" panose="020B0503020204020204" pitchFamily="34" charset="-122"/>
              </a:rPr>
              <a:t>更加符合人类视觉系统处理视觉信息的生理过程</a:t>
            </a:r>
          </a:p>
          <a:p>
            <a:endParaRPr lang="zh-CN" altLang="en-US" dirty="0"/>
          </a:p>
        </p:txBody>
      </p:sp>
    </p:spTree>
    <p:extLst>
      <p:ext uri="{BB962C8B-B14F-4D97-AF65-F5344CB8AC3E}">
        <p14:creationId xmlns:p14="http://schemas.microsoft.com/office/powerpoint/2010/main" val="2028845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295037"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算法分类</a:t>
            </a:r>
            <a:r>
              <a:rPr kumimoji="0" lang="en-US" altLang="zh-CN"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rPr>
              <a:t>(</a:t>
            </a:r>
            <a:r>
              <a:rPr lang="en-US" altLang="zh-CN" sz="2667" dirty="0">
                <a:solidFill>
                  <a:prstClr val="white"/>
                </a:solidFill>
                <a:latin typeface="华文新魏" panose="02010800040101010101" pitchFamily="2" charset="-122"/>
                <a:ea typeface="华文新魏" panose="02010800040101010101" pitchFamily="2" charset="-122"/>
                <a:cs typeface="+mn-ea"/>
              </a:rPr>
              <a:t>Algorithm Taxonomy)</a:t>
            </a:r>
            <a:endParaRPr kumimoji="0" lang="zh-CN" altLang="en-US"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8" name="矩形 7">
            <a:extLst>
              <a:ext uri="{FF2B5EF4-FFF2-40B4-BE49-F238E27FC236}">
                <a16:creationId xmlns:a16="http://schemas.microsoft.com/office/drawing/2014/main" id="{5821EABE-CE55-4433-9FBF-770AB4FBAE0B}"/>
              </a:ext>
            </a:extLst>
          </p:cNvPr>
          <p:cNvSpPr/>
          <p:nvPr/>
        </p:nvSpPr>
        <p:spPr>
          <a:xfrm>
            <a:off x="1008668" y="959949"/>
            <a:ext cx="9719035" cy="1422954"/>
          </a:xfrm>
          <a:prstGeom prst="rect">
            <a:avLst/>
          </a:prstGeom>
          <a:ln>
            <a:solidFill>
              <a:srgbClr val="071F65"/>
            </a:solidFill>
          </a:ln>
        </p:spPr>
        <p:txBody>
          <a:bodyPr wrap="square">
            <a:spAutoFit/>
          </a:bodyPr>
          <a:lstStyle/>
          <a:p>
            <a:pPr lvl="0" defTabSz="342900">
              <a:lnSpc>
                <a:spcPct val="150000"/>
              </a:lnSpc>
              <a:defRPr/>
            </a:pPr>
            <a:r>
              <a:rPr lang="zh-CN" altLang="en-US" sz="2000" b="1" kern="0" dirty="0">
                <a:solidFill>
                  <a:srgbClr val="071F65"/>
                </a:solidFill>
                <a:latin typeface="微软雅黑" pitchFamily="34" charset="-122"/>
                <a:ea typeface="微软雅黑" pitchFamily="34" charset="-122"/>
              </a:rPr>
              <a:t>监督方式（</a:t>
            </a:r>
            <a:r>
              <a:rPr lang="en-US" altLang="zh-CN" sz="2000" b="1" kern="0" dirty="0">
                <a:solidFill>
                  <a:srgbClr val="071F65"/>
                </a:solidFill>
                <a:latin typeface="微软雅黑" pitchFamily="34" charset="-122"/>
                <a:ea typeface="微软雅黑" pitchFamily="34" charset="-122"/>
              </a:rPr>
              <a:t>Level of</a:t>
            </a:r>
            <a:r>
              <a:rPr lang="zh-CN" altLang="en-US" sz="2000" b="1" kern="0" dirty="0">
                <a:solidFill>
                  <a:srgbClr val="071F65"/>
                </a:solidFill>
                <a:latin typeface="微软雅黑" pitchFamily="34" charset="-122"/>
                <a:ea typeface="微软雅黑" pitchFamily="34" charset="-122"/>
              </a:rPr>
              <a:t> </a:t>
            </a:r>
            <a:r>
              <a:rPr lang="en-US" altLang="zh-CN" sz="2000" b="1" kern="0" dirty="0">
                <a:solidFill>
                  <a:srgbClr val="071F65"/>
                </a:solidFill>
                <a:latin typeface="微软雅黑" pitchFamily="34" charset="-122"/>
                <a:ea typeface="微软雅黑" pitchFamily="34" charset="-122"/>
              </a:rPr>
              <a:t>Supervision</a:t>
            </a:r>
            <a:r>
              <a:rPr lang="zh-CN" altLang="en-US" sz="2000" b="1" kern="0" dirty="0">
                <a:solidFill>
                  <a:srgbClr val="071F65"/>
                </a:solidFill>
                <a:latin typeface="微软雅黑" pitchFamily="34" charset="-122"/>
                <a:ea typeface="微软雅黑" pitchFamily="34" charset="-122"/>
              </a:rPr>
              <a:t>）：</a:t>
            </a:r>
            <a:endParaRPr lang="en-US" altLang="zh-CN" sz="2000" b="1" kern="0" dirty="0">
              <a:solidFill>
                <a:srgbClr val="071F65"/>
              </a:solidFill>
              <a:latin typeface="微软雅黑" pitchFamily="34" charset="-122"/>
              <a:ea typeface="微软雅黑" pitchFamily="34" charset="-122"/>
            </a:endParaRPr>
          </a:p>
          <a:p>
            <a:pPr marL="342900" lvl="0" indent="-342900" defTabSz="342900">
              <a:lnSpc>
                <a:spcPct val="150000"/>
              </a:lnSpc>
              <a:buFont typeface="Wingdings" panose="05000000000000000000" pitchFamily="2" charset="2"/>
              <a:buChar char="Ø"/>
              <a:defRPr/>
            </a:pPr>
            <a:r>
              <a:rPr lang="en-US" altLang="zh-CN" sz="2000" b="1" kern="0" dirty="0">
                <a:solidFill>
                  <a:srgbClr val="071F65"/>
                </a:solidFill>
                <a:latin typeface="微软雅黑" pitchFamily="34" charset="-122"/>
                <a:ea typeface="微软雅黑" pitchFamily="34" charset="-122"/>
              </a:rPr>
              <a:t>fully-supervised methods</a:t>
            </a:r>
          </a:p>
          <a:p>
            <a:pPr marL="342900" lvl="0" indent="-342900" defTabSz="342900">
              <a:lnSpc>
                <a:spcPct val="150000"/>
              </a:lnSpc>
              <a:buFont typeface="Wingdings" panose="05000000000000000000" pitchFamily="2" charset="2"/>
              <a:buChar char="Ø"/>
              <a:defRPr/>
            </a:pPr>
            <a:r>
              <a:rPr lang="en-US" altLang="zh-CN" sz="2000" b="1" kern="0" dirty="0">
                <a:solidFill>
                  <a:srgbClr val="071F65"/>
                </a:solidFill>
                <a:latin typeface="微软雅黑" pitchFamily="34" charset="-122"/>
                <a:ea typeface="微软雅黑" pitchFamily="34" charset="-122"/>
              </a:rPr>
              <a:t>un-/weakly-supervised methods</a:t>
            </a:r>
          </a:p>
        </p:txBody>
      </p:sp>
    </p:spTree>
    <p:extLst>
      <p:ext uri="{BB962C8B-B14F-4D97-AF65-F5344CB8AC3E}">
        <p14:creationId xmlns:p14="http://schemas.microsoft.com/office/powerpoint/2010/main" val="40255047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295037"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算法分类</a:t>
            </a:r>
            <a:r>
              <a:rPr kumimoji="0" lang="en-US" altLang="zh-CN"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rPr>
              <a:t>(</a:t>
            </a:r>
            <a:r>
              <a:rPr lang="en-US" altLang="zh-CN" sz="2667" dirty="0">
                <a:solidFill>
                  <a:prstClr val="white"/>
                </a:solidFill>
                <a:latin typeface="华文新魏" panose="02010800040101010101" pitchFamily="2" charset="-122"/>
                <a:ea typeface="华文新魏" panose="02010800040101010101" pitchFamily="2" charset="-122"/>
                <a:cs typeface="+mn-ea"/>
              </a:rPr>
              <a:t>Algorithm Taxonomy)</a:t>
            </a:r>
            <a:endParaRPr kumimoji="0" lang="zh-CN" altLang="en-US"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8" name="矩形 7">
            <a:extLst>
              <a:ext uri="{FF2B5EF4-FFF2-40B4-BE49-F238E27FC236}">
                <a16:creationId xmlns:a16="http://schemas.microsoft.com/office/drawing/2014/main" id="{5821EABE-CE55-4433-9FBF-770AB4FBAE0B}"/>
              </a:ext>
            </a:extLst>
          </p:cNvPr>
          <p:cNvSpPr/>
          <p:nvPr/>
        </p:nvSpPr>
        <p:spPr>
          <a:xfrm>
            <a:off x="1008668" y="959949"/>
            <a:ext cx="9719035" cy="1422954"/>
          </a:xfrm>
          <a:prstGeom prst="rect">
            <a:avLst/>
          </a:prstGeom>
          <a:ln>
            <a:solidFill>
              <a:srgbClr val="071F65"/>
            </a:solidFill>
          </a:ln>
        </p:spPr>
        <p:txBody>
          <a:bodyPr wrap="square">
            <a:spAutoFit/>
          </a:bodyPr>
          <a:lstStyle/>
          <a:p>
            <a:pPr defTabSz="342900">
              <a:lnSpc>
                <a:spcPct val="150000"/>
              </a:lnSpc>
              <a:defRPr/>
            </a:pPr>
            <a:r>
              <a:rPr lang="zh-CN" altLang="en-US" sz="2000" b="1" kern="0" dirty="0">
                <a:solidFill>
                  <a:srgbClr val="071F65"/>
                </a:solidFill>
                <a:latin typeface="微软雅黑" pitchFamily="34" charset="-122"/>
                <a:ea typeface="微软雅黑" pitchFamily="34" charset="-122"/>
              </a:rPr>
              <a:t>学习范式（</a:t>
            </a:r>
            <a:r>
              <a:rPr lang="en-US" altLang="zh-CN" sz="2000" b="1" kern="0" dirty="0">
                <a:solidFill>
                  <a:srgbClr val="071F65"/>
                </a:solidFill>
                <a:latin typeface="微软雅黑" pitchFamily="34" charset="-122"/>
                <a:ea typeface="微软雅黑" pitchFamily="34" charset="-122"/>
              </a:rPr>
              <a:t>Learning Paradigm</a:t>
            </a:r>
            <a:r>
              <a:rPr lang="zh-CN" altLang="en-US" sz="2000" b="1" kern="0" dirty="0">
                <a:solidFill>
                  <a:srgbClr val="071F65"/>
                </a:solidFill>
                <a:latin typeface="微软雅黑" pitchFamily="34" charset="-122"/>
                <a:ea typeface="微软雅黑" pitchFamily="34" charset="-122"/>
              </a:rPr>
              <a:t>）：</a:t>
            </a:r>
            <a:endParaRPr lang="en-US" altLang="zh-CN" sz="2000" b="1" kern="0" dirty="0">
              <a:solidFill>
                <a:srgbClr val="071F65"/>
              </a:solidFill>
              <a:latin typeface="微软雅黑" pitchFamily="34" charset="-122"/>
              <a:ea typeface="微软雅黑" pitchFamily="34" charset="-122"/>
            </a:endParaRPr>
          </a:p>
          <a:p>
            <a:pPr marL="342900" indent="-342900" defTabSz="342900">
              <a:lnSpc>
                <a:spcPct val="150000"/>
              </a:lnSpc>
              <a:buFont typeface="Wingdings" panose="05000000000000000000" pitchFamily="2" charset="2"/>
              <a:buChar char="Ø"/>
              <a:defRPr/>
            </a:pPr>
            <a:r>
              <a:rPr lang="en-US" altLang="zh-CN" sz="2000" b="1" kern="0" dirty="0">
                <a:solidFill>
                  <a:srgbClr val="071F65"/>
                </a:solidFill>
                <a:latin typeface="微软雅黑" pitchFamily="34" charset="-122"/>
                <a:ea typeface="微软雅黑" pitchFamily="34" charset="-122"/>
              </a:rPr>
              <a:t>single-task learning (STL)</a:t>
            </a:r>
          </a:p>
          <a:p>
            <a:pPr marL="342900" indent="-342900" defTabSz="342900">
              <a:lnSpc>
                <a:spcPct val="150000"/>
              </a:lnSpc>
              <a:buFont typeface="Wingdings" panose="05000000000000000000" pitchFamily="2" charset="2"/>
              <a:buChar char="Ø"/>
              <a:defRPr/>
            </a:pPr>
            <a:r>
              <a:rPr lang="en-US" altLang="zh-CN" sz="2000" b="1" kern="0" dirty="0">
                <a:solidFill>
                  <a:srgbClr val="071F65"/>
                </a:solidFill>
                <a:latin typeface="微软雅黑" pitchFamily="34" charset="-122"/>
                <a:ea typeface="微软雅黑" pitchFamily="34" charset="-122"/>
              </a:rPr>
              <a:t>multi-task learning (MTL)</a:t>
            </a:r>
          </a:p>
        </p:txBody>
      </p:sp>
    </p:spTree>
    <p:extLst>
      <p:ext uri="{BB962C8B-B14F-4D97-AF65-F5344CB8AC3E}">
        <p14:creationId xmlns:p14="http://schemas.microsoft.com/office/powerpoint/2010/main" val="3720688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295037"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算法分类</a:t>
            </a:r>
            <a:r>
              <a:rPr kumimoji="0" lang="en-US" altLang="zh-CN"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rPr>
              <a:t>(</a:t>
            </a:r>
            <a:r>
              <a:rPr lang="en-US" altLang="zh-CN" sz="2667" dirty="0">
                <a:solidFill>
                  <a:prstClr val="white"/>
                </a:solidFill>
                <a:latin typeface="华文新魏" panose="02010800040101010101" pitchFamily="2" charset="-122"/>
                <a:ea typeface="华文新魏" panose="02010800040101010101" pitchFamily="2" charset="-122"/>
                <a:cs typeface="+mn-ea"/>
              </a:rPr>
              <a:t>Algorithm Taxonomy)</a:t>
            </a:r>
            <a:endParaRPr kumimoji="0" lang="zh-CN" altLang="en-US"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8" name="矩形 7">
            <a:extLst>
              <a:ext uri="{FF2B5EF4-FFF2-40B4-BE49-F238E27FC236}">
                <a16:creationId xmlns:a16="http://schemas.microsoft.com/office/drawing/2014/main" id="{5821EABE-CE55-4433-9FBF-770AB4FBAE0B}"/>
              </a:ext>
            </a:extLst>
          </p:cNvPr>
          <p:cNvSpPr/>
          <p:nvPr/>
        </p:nvSpPr>
        <p:spPr>
          <a:xfrm>
            <a:off x="1008668" y="959949"/>
            <a:ext cx="9719035" cy="1422954"/>
          </a:xfrm>
          <a:prstGeom prst="rect">
            <a:avLst/>
          </a:prstGeom>
          <a:ln>
            <a:solidFill>
              <a:srgbClr val="071F65"/>
            </a:solidFill>
          </a:ln>
        </p:spPr>
        <p:txBody>
          <a:bodyPr wrap="square">
            <a:spAutoFit/>
          </a:bodyPr>
          <a:lstStyle/>
          <a:p>
            <a:pPr defTabSz="342900">
              <a:lnSpc>
                <a:spcPct val="150000"/>
              </a:lnSpc>
              <a:defRPr/>
            </a:pPr>
            <a:r>
              <a:rPr lang="en-US" altLang="zh-CN" sz="2000" b="1" kern="0" dirty="0">
                <a:solidFill>
                  <a:srgbClr val="071F65"/>
                </a:solidFill>
                <a:latin typeface="微软雅黑" pitchFamily="34" charset="-122"/>
                <a:ea typeface="微软雅黑" pitchFamily="34" charset="-122"/>
              </a:rPr>
              <a:t>Object-/Instance-Level SOD </a:t>
            </a:r>
            <a:r>
              <a:rPr lang="zh-CN" altLang="en-US" sz="2000" b="1" kern="0" dirty="0">
                <a:solidFill>
                  <a:srgbClr val="071F65"/>
                </a:solidFill>
                <a:latin typeface="微软雅黑" pitchFamily="34" charset="-122"/>
                <a:ea typeface="微软雅黑" pitchFamily="34" charset="-122"/>
              </a:rPr>
              <a:t>：</a:t>
            </a:r>
            <a:endParaRPr lang="en-US" altLang="zh-CN" sz="2000" b="1" kern="0" dirty="0">
              <a:solidFill>
                <a:srgbClr val="071F65"/>
              </a:solidFill>
              <a:latin typeface="微软雅黑" pitchFamily="34" charset="-122"/>
              <a:ea typeface="微软雅黑" pitchFamily="34" charset="-122"/>
            </a:endParaRPr>
          </a:p>
          <a:p>
            <a:pPr marL="342900" lvl="0" indent="-342900" defTabSz="342900">
              <a:lnSpc>
                <a:spcPct val="150000"/>
              </a:lnSpc>
              <a:buFont typeface="Wingdings" panose="05000000000000000000" pitchFamily="2" charset="2"/>
              <a:buChar char="Ø"/>
              <a:defRPr/>
            </a:pPr>
            <a:r>
              <a:rPr lang="en-US" altLang="zh-CN" sz="2000" b="1" kern="0" dirty="0">
                <a:solidFill>
                  <a:srgbClr val="071F65"/>
                </a:solidFill>
                <a:latin typeface="微软雅黑" pitchFamily="34" charset="-122"/>
                <a:ea typeface="微软雅黑" pitchFamily="34" charset="-122"/>
                <a:sym typeface="微软雅黑" pitchFamily="34" charset="-122"/>
              </a:rPr>
              <a:t>object-level SOD methods</a:t>
            </a:r>
          </a:p>
          <a:p>
            <a:pPr marL="342900" lvl="0" indent="-342900" defTabSz="342900">
              <a:lnSpc>
                <a:spcPct val="150000"/>
              </a:lnSpc>
              <a:buFont typeface="Wingdings" panose="05000000000000000000" pitchFamily="2" charset="2"/>
              <a:buChar char="Ø"/>
              <a:defRPr/>
            </a:pPr>
            <a:r>
              <a:rPr lang="en-US" altLang="zh-CN" sz="2000" b="1" kern="0" dirty="0">
                <a:solidFill>
                  <a:srgbClr val="071F65"/>
                </a:solidFill>
                <a:latin typeface="微软雅黑" pitchFamily="34" charset="-122"/>
                <a:ea typeface="微软雅黑" pitchFamily="34" charset="-122"/>
                <a:sym typeface="微软雅黑" pitchFamily="34" charset="-122"/>
              </a:rPr>
              <a:t>instance-level SOD method</a:t>
            </a:r>
            <a:endParaRPr lang="en-US" sz="2000" b="1" kern="0" dirty="0">
              <a:solidFill>
                <a:srgbClr val="071F65"/>
              </a:solidFill>
              <a:latin typeface="微软雅黑" pitchFamily="34" charset="-122"/>
              <a:ea typeface="微软雅黑" pitchFamily="34" charset="-122"/>
            </a:endParaRPr>
          </a:p>
        </p:txBody>
      </p:sp>
    </p:spTree>
    <p:extLst>
      <p:ext uri="{BB962C8B-B14F-4D97-AF65-F5344CB8AC3E}">
        <p14:creationId xmlns:p14="http://schemas.microsoft.com/office/powerpoint/2010/main" val="32906176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078371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 Simple Pooling-Based Design for Real-Time Salient Object Detection</a:t>
            </a:r>
          </a:p>
        </p:txBody>
      </p:sp>
      <p:sp>
        <p:nvSpPr>
          <p:cNvPr id="5" name="矩形 4">
            <a:extLst>
              <a:ext uri="{FF2B5EF4-FFF2-40B4-BE49-F238E27FC236}">
                <a16:creationId xmlns:a16="http://schemas.microsoft.com/office/drawing/2014/main" id="{258CD08A-3CE7-452D-83B1-155EDC87F1B7}"/>
              </a:ext>
            </a:extLst>
          </p:cNvPr>
          <p:cNvSpPr/>
          <p:nvPr/>
        </p:nvSpPr>
        <p:spPr>
          <a:xfrm>
            <a:off x="1457300" y="809285"/>
            <a:ext cx="9277400" cy="1077218"/>
          </a:xfrm>
          <a:prstGeom prst="rect">
            <a:avLst/>
          </a:prstGeom>
          <a:noFill/>
        </p:spPr>
        <p:txBody>
          <a:bodyPr wrap="square" lIns="91440" tIns="45720" rIns="91440" bIns="45720">
            <a:spAutoFit/>
          </a:bodyPr>
          <a:lstStyle/>
          <a:p>
            <a:pPr lvl="0" algn="ctr"/>
            <a:r>
              <a:rPr lang="en-US" altLang="zh-CN" sz="3200" dirty="0">
                <a:ln w="0"/>
                <a:solidFill>
                  <a:srgbClr val="002060"/>
                </a:solidFill>
                <a:effectLst>
                  <a:outerShdw blurRad="38100" dist="25400" dir="5400000" algn="ctr" rotWithShape="0">
                    <a:srgbClr val="6E747A">
                      <a:alpha val="43000"/>
                    </a:srgbClr>
                  </a:outerShdw>
                </a:effectLst>
              </a:rPr>
              <a:t>A Simple Pooling-Based Design for Real-Time Salient Object Detection</a:t>
            </a:r>
          </a:p>
        </p:txBody>
      </p:sp>
      <p:sp>
        <p:nvSpPr>
          <p:cNvPr id="2" name="文本框 1">
            <a:extLst>
              <a:ext uri="{FF2B5EF4-FFF2-40B4-BE49-F238E27FC236}">
                <a16:creationId xmlns:a16="http://schemas.microsoft.com/office/drawing/2014/main" id="{D81FF824-9392-4514-83BA-03A33D58A66A}"/>
              </a:ext>
            </a:extLst>
          </p:cNvPr>
          <p:cNvSpPr txBox="1"/>
          <p:nvPr/>
        </p:nvSpPr>
        <p:spPr>
          <a:xfrm>
            <a:off x="2466131" y="1872182"/>
            <a:ext cx="7440888" cy="369332"/>
          </a:xfrm>
          <a:prstGeom prst="rect">
            <a:avLst/>
          </a:prstGeom>
          <a:noFill/>
        </p:spPr>
        <p:txBody>
          <a:bodyPr wrap="square" rtlCol="0">
            <a:spAutoFit/>
          </a:bodyPr>
          <a:lstStyle/>
          <a:p>
            <a:pPr lvl="0"/>
            <a:r>
              <a:rPr lang="en-US" altLang="zh-CN" dirty="0">
                <a:solidFill>
                  <a:prstClr val="black"/>
                </a:solidFill>
              </a:rPr>
              <a:t>Jiang-Jiang Liu </a:t>
            </a:r>
            <a:r>
              <a:rPr lang="en-US" altLang="zh-CN" dirty="0" err="1">
                <a:solidFill>
                  <a:prstClr val="black"/>
                </a:solidFill>
              </a:rPr>
              <a:t>Qibin</a:t>
            </a:r>
            <a:r>
              <a:rPr lang="en-US" altLang="zh-CN" dirty="0">
                <a:solidFill>
                  <a:prstClr val="black"/>
                </a:solidFill>
              </a:rPr>
              <a:t> Hou Ming-Ming Cheng </a:t>
            </a:r>
            <a:r>
              <a:rPr lang="en-US" altLang="zh-CN" dirty="0" err="1">
                <a:solidFill>
                  <a:prstClr val="black"/>
                </a:solidFill>
              </a:rPr>
              <a:t>Jiashi</a:t>
            </a:r>
            <a:r>
              <a:rPr lang="en-US" altLang="zh-CN" dirty="0">
                <a:solidFill>
                  <a:prstClr val="black"/>
                </a:solidFill>
              </a:rPr>
              <a:t> Feng </a:t>
            </a:r>
            <a:r>
              <a:rPr lang="en-US" altLang="zh-CN" dirty="0" err="1">
                <a:solidFill>
                  <a:prstClr val="black"/>
                </a:solidFill>
              </a:rPr>
              <a:t>Jianmin</a:t>
            </a:r>
            <a:r>
              <a:rPr lang="en-US" altLang="zh-CN" dirty="0">
                <a:solidFill>
                  <a:prstClr val="black"/>
                </a:solidFill>
              </a:rPr>
              <a:t> Jiang</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1BB70DC9-6146-4ECF-8CFB-C49BE683033F}"/>
              </a:ext>
            </a:extLst>
          </p:cNvPr>
          <p:cNvSpPr/>
          <p:nvPr/>
        </p:nvSpPr>
        <p:spPr>
          <a:xfrm>
            <a:off x="4110684" y="2323744"/>
            <a:ext cx="4151783" cy="369332"/>
          </a:xfrm>
          <a:prstGeom prst="rect">
            <a:avLst/>
          </a:prstGeom>
        </p:spPr>
        <p:txBody>
          <a:bodyPr wrap="square">
            <a:spAutoFit/>
          </a:bodyPr>
          <a:lstStyle/>
          <a:p>
            <a:pPr algn="ctr"/>
            <a:r>
              <a:rPr lang="en-US" altLang="zh-CN" dirty="0"/>
              <a:t>CVPR2019</a:t>
            </a:r>
            <a:endParaRPr lang="en-US" altLang="zh-CN" sz="1600" dirty="0"/>
          </a:p>
        </p:txBody>
      </p:sp>
      <p:pic>
        <p:nvPicPr>
          <p:cNvPr id="3" name="图片 2">
            <a:extLst>
              <a:ext uri="{FF2B5EF4-FFF2-40B4-BE49-F238E27FC236}">
                <a16:creationId xmlns:a16="http://schemas.microsoft.com/office/drawing/2014/main" id="{0EF49300-7637-4D22-B214-F4C7E0F60F5E}"/>
              </a:ext>
            </a:extLst>
          </p:cNvPr>
          <p:cNvPicPr>
            <a:picLocks noChangeAspect="1"/>
          </p:cNvPicPr>
          <p:nvPr/>
        </p:nvPicPr>
        <p:blipFill>
          <a:blip r:embed="rId3"/>
          <a:stretch>
            <a:fillRect/>
          </a:stretch>
        </p:blipFill>
        <p:spPr>
          <a:xfrm>
            <a:off x="9108101" y="4853179"/>
            <a:ext cx="2774322" cy="1843504"/>
          </a:xfrm>
          <a:prstGeom prst="rect">
            <a:avLst/>
          </a:prstGeom>
        </p:spPr>
      </p:pic>
      <p:sp>
        <p:nvSpPr>
          <p:cNvPr id="11" name="文本框 10">
            <a:extLst>
              <a:ext uri="{FF2B5EF4-FFF2-40B4-BE49-F238E27FC236}">
                <a16:creationId xmlns:a16="http://schemas.microsoft.com/office/drawing/2014/main" id="{2F68917A-C270-48EB-BA7C-15E85C0C34D8}"/>
              </a:ext>
            </a:extLst>
          </p:cNvPr>
          <p:cNvSpPr txBox="1"/>
          <p:nvPr/>
        </p:nvSpPr>
        <p:spPr>
          <a:xfrm>
            <a:off x="309577" y="2539434"/>
            <a:ext cx="10702053" cy="2167068"/>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较浅的层通常具有较大的空间尺寸，并保留丰富、详细的低层信息，而较深的层则包含更多的高层语义知识，更能准确定位突出对象的位置。基于</a:t>
            </a:r>
            <a:r>
              <a:rPr lang="en-US" altLang="zh-CN" dirty="0">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形的网络结构受到最广泛的关注，但还有很大的改进空间：</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形结构中，高层语义信息被逐步传输到较浅的层，在这个过程中较深层捕获的位置信息被逐渐稀释。</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的感受野尺寸与其层深度不成正比。</a:t>
            </a:r>
          </a:p>
        </p:txBody>
      </p:sp>
    </p:spTree>
    <p:extLst>
      <p:ext uri="{BB962C8B-B14F-4D97-AF65-F5344CB8AC3E}">
        <p14:creationId xmlns:p14="http://schemas.microsoft.com/office/powerpoint/2010/main" val="1537034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078371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 Simple Pooling-Based Design for Real-Time Salient Object Detection</a:t>
            </a:r>
          </a:p>
        </p:txBody>
      </p:sp>
      <p:sp>
        <p:nvSpPr>
          <p:cNvPr id="11" name="文本框 10">
            <a:extLst>
              <a:ext uri="{FF2B5EF4-FFF2-40B4-BE49-F238E27FC236}">
                <a16:creationId xmlns:a16="http://schemas.microsoft.com/office/drawing/2014/main" id="{A98B74A9-93D8-4309-80F8-D0A95FE36924}"/>
              </a:ext>
            </a:extLst>
          </p:cNvPr>
          <p:cNvSpPr txBox="1"/>
          <p:nvPr/>
        </p:nvSpPr>
        <p:spPr>
          <a:xfrm>
            <a:off x="655782" y="846434"/>
            <a:ext cx="10702053" cy="3413563"/>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主要贡献：</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本文研究如何通过扩展池化技术在</a:t>
            </a:r>
            <a:r>
              <a:rPr lang="en-US" altLang="zh-CN" dirty="0">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形网络架构中的作用来解决这些问题，本文主要提出以下两个模块：</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global guidance module (GGM)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GGM</a:t>
            </a:r>
            <a:r>
              <a:rPr lang="zh-CN" altLang="en-US" dirty="0">
                <a:latin typeface="微软雅黑" panose="020B0503020204020204" pitchFamily="34" charset="-122"/>
                <a:ea typeface="微软雅黑" panose="020B0503020204020204" pitchFamily="34" charset="-122"/>
              </a:rPr>
              <a:t>旨在为不同特征层提供潜在显著目标的位置信息，包含一个金字塔池化模块</a:t>
            </a:r>
            <a:r>
              <a:rPr lang="en-US" altLang="zh-CN" dirty="0">
                <a:latin typeface="微软雅黑" panose="020B0503020204020204" pitchFamily="34" charset="-122"/>
                <a:ea typeface="微软雅黑" panose="020B0503020204020204" pitchFamily="34" charset="-122"/>
              </a:rPr>
              <a:t>pyramid pooling module(PPM)</a:t>
            </a:r>
            <a:r>
              <a:rPr lang="zh-CN" altLang="en-US" dirty="0">
                <a:latin typeface="微软雅黑" panose="020B0503020204020204" pitchFamily="34" charset="-122"/>
                <a:ea typeface="微软雅黑" panose="020B0503020204020204" pitchFamily="34" charset="-122"/>
              </a:rPr>
              <a:t>和一系列全局引导流</a:t>
            </a:r>
            <a:r>
              <a:rPr lang="en-US" altLang="zh-CN" dirty="0">
                <a:latin typeface="微软雅黑" panose="020B0503020204020204" pitchFamily="34" charset="-122"/>
                <a:ea typeface="微软雅黑" panose="020B0503020204020204" pitchFamily="34" charset="-122"/>
              </a:rPr>
              <a:t>global guiding ﬂows(GGFs)</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buFont typeface="+mj-lt"/>
              <a:buAutoNum type="alphaLcParenR"/>
            </a:pPr>
            <a:r>
              <a:rPr lang="en-US" altLang="zh-CN" dirty="0">
                <a:latin typeface="微软雅黑" panose="020B0503020204020204" pitchFamily="34" charset="-122"/>
                <a:ea typeface="微软雅黑" panose="020B0503020204020204" pitchFamily="34" charset="-122"/>
              </a:rPr>
              <a:t>PPM</a:t>
            </a:r>
            <a:r>
              <a:rPr lang="zh-CN" altLang="en-US" dirty="0">
                <a:latin typeface="微软雅黑" panose="020B0503020204020204" pitchFamily="34" charset="-122"/>
                <a:ea typeface="微软雅黑" panose="020B0503020204020204" pitchFamily="34" charset="-122"/>
              </a:rPr>
              <a:t>被放置在主干网络的顶部，以捕获显著性目标全局位置信息</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buFont typeface="+mj-lt"/>
              <a:buAutoNum type="alphaLcParenR"/>
            </a:pPr>
            <a:r>
              <a:rPr lang="zh-CN" altLang="en-US" dirty="0">
                <a:latin typeface="微软雅黑" panose="020B0503020204020204" pitchFamily="34" charset="-122"/>
                <a:ea typeface="微软雅黑" panose="020B0503020204020204" pitchFamily="34" charset="-122"/>
              </a:rPr>
              <a:t>通过引入</a:t>
            </a:r>
            <a:r>
              <a:rPr lang="en-US" altLang="zh-CN" dirty="0">
                <a:latin typeface="微软雅黑" panose="020B0503020204020204" pitchFamily="34" charset="-122"/>
                <a:ea typeface="微软雅黑" panose="020B0503020204020204" pitchFamily="34" charset="-122"/>
              </a:rPr>
              <a:t>GGFs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PPM</a:t>
            </a:r>
            <a:r>
              <a:rPr lang="zh-CN" altLang="en-US" dirty="0">
                <a:latin typeface="微软雅黑" panose="020B0503020204020204" pitchFamily="34" charset="-122"/>
                <a:ea typeface="微软雅黑" panose="020B0503020204020204" pitchFamily="34" charset="-122"/>
              </a:rPr>
              <a:t>所收集的高层语义信息可以传递到各个金字塔层次的特征图中，弥补了</a:t>
            </a:r>
            <a:r>
              <a:rPr lang="en-US" altLang="zh-CN" dirty="0">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形网络自顶向下高层语义信号逐渐淡化的缺点。</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feature aggregation module (FAM)</a:t>
            </a:r>
            <a:r>
              <a:rPr lang="zh-CN" altLang="en-US" dirty="0">
                <a:latin typeface="微软雅黑" panose="020B0503020204020204" pitchFamily="34" charset="-122"/>
                <a:ea typeface="微软雅黑" panose="020B0503020204020204" pitchFamily="34" charset="-122"/>
              </a:rPr>
              <a:t>：使粗层次语义信息与自上而下路径的精细层次特征很好地融合。</a:t>
            </a:r>
          </a:p>
        </p:txBody>
      </p:sp>
    </p:spTree>
    <p:extLst>
      <p:ext uri="{BB962C8B-B14F-4D97-AF65-F5344CB8AC3E}">
        <p14:creationId xmlns:p14="http://schemas.microsoft.com/office/powerpoint/2010/main" val="3710800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078371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 Simple Pooling-Based Design for Real-Time Salient Object Detection</a:t>
            </a:r>
          </a:p>
        </p:txBody>
      </p:sp>
      <p:pic>
        <p:nvPicPr>
          <p:cNvPr id="2" name="图片 1">
            <a:extLst>
              <a:ext uri="{FF2B5EF4-FFF2-40B4-BE49-F238E27FC236}">
                <a16:creationId xmlns:a16="http://schemas.microsoft.com/office/drawing/2014/main" id="{330888E0-F399-4DEE-B562-342839F15E23}"/>
              </a:ext>
            </a:extLst>
          </p:cNvPr>
          <p:cNvPicPr>
            <a:picLocks noChangeAspect="1"/>
          </p:cNvPicPr>
          <p:nvPr/>
        </p:nvPicPr>
        <p:blipFill>
          <a:blip r:embed="rId3"/>
          <a:stretch>
            <a:fillRect/>
          </a:stretch>
        </p:blipFill>
        <p:spPr>
          <a:xfrm>
            <a:off x="613626" y="1846757"/>
            <a:ext cx="11175517" cy="4148316"/>
          </a:xfrm>
          <a:prstGeom prst="rect">
            <a:avLst/>
          </a:prstGeom>
        </p:spPr>
      </p:pic>
      <p:sp>
        <p:nvSpPr>
          <p:cNvPr id="3" name="矩形 2">
            <a:extLst>
              <a:ext uri="{FF2B5EF4-FFF2-40B4-BE49-F238E27FC236}">
                <a16:creationId xmlns:a16="http://schemas.microsoft.com/office/drawing/2014/main" id="{42F1CA18-0ECF-4675-88F1-D8EBDE98767D}"/>
              </a:ext>
            </a:extLst>
          </p:cNvPr>
          <p:cNvSpPr/>
          <p:nvPr/>
        </p:nvSpPr>
        <p:spPr>
          <a:xfrm>
            <a:off x="641935" y="921999"/>
            <a:ext cx="1467068" cy="505523"/>
          </a:xfrm>
          <a:prstGeom prst="rect">
            <a:avLst/>
          </a:prstGeom>
        </p:spPr>
        <p:txBody>
          <a:bodyPr wrap="none">
            <a:spAutoFit/>
          </a:bodyPr>
          <a:lstStyle/>
          <a:p>
            <a:pPr>
              <a:lnSpc>
                <a:spcPct val="150000"/>
              </a:lnSpc>
            </a:pPr>
            <a:r>
              <a:rPr lang="zh-CN" altLang="en-US" sz="2000" b="1" kern="0" dirty="0">
                <a:solidFill>
                  <a:srgbClr val="071F65"/>
                </a:solidFill>
                <a:cs typeface="+mn-ea"/>
                <a:sym typeface="+mn-lt"/>
              </a:rPr>
              <a:t>网络结构：</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45705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078371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 Simple Pooling-Based Design for Real-Time Salient Object Detection</a:t>
            </a:r>
          </a:p>
        </p:txBody>
      </p:sp>
      <p:sp>
        <p:nvSpPr>
          <p:cNvPr id="3" name="矩形 2">
            <a:extLst>
              <a:ext uri="{FF2B5EF4-FFF2-40B4-BE49-F238E27FC236}">
                <a16:creationId xmlns:a16="http://schemas.microsoft.com/office/drawing/2014/main" id="{42F1CA18-0ECF-4675-88F1-D8EBDE98767D}"/>
              </a:ext>
            </a:extLst>
          </p:cNvPr>
          <p:cNvSpPr/>
          <p:nvPr/>
        </p:nvSpPr>
        <p:spPr>
          <a:xfrm>
            <a:off x="641935" y="921999"/>
            <a:ext cx="3326552" cy="505523"/>
          </a:xfrm>
          <a:prstGeom prst="rect">
            <a:avLst/>
          </a:prstGeom>
        </p:spPr>
        <p:txBody>
          <a:bodyPr wrap="none">
            <a:spAutoFit/>
          </a:bodyPr>
          <a:lstStyle/>
          <a:p>
            <a:pPr>
              <a:lnSpc>
                <a:spcPct val="150000"/>
              </a:lnSpc>
            </a:pPr>
            <a:r>
              <a:rPr lang="en-US" altLang="zh-CN" sz="2000" b="1" kern="0" dirty="0">
                <a:solidFill>
                  <a:srgbClr val="071F65"/>
                </a:solidFill>
                <a:cs typeface="+mn-ea"/>
                <a:sym typeface="+mn-lt"/>
              </a:rPr>
              <a:t>Global Guidance Module</a:t>
            </a:r>
            <a:r>
              <a:rPr lang="zh-CN" altLang="en-US" sz="2000" b="1" kern="0" dirty="0">
                <a:solidFill>
                  <a:srgbClr val="071F65"/>
                </a:solidFill>
                <a:cs typeface="+mn-ea"/>
                <a:sym typeface="+mn-lt"/>
              </a:rPr>
              <a:t>：</a:t>
            </a:r>
            <a:endParaRPr lang="en-US" altLang="zh-CN" sz="20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ED700B2-D467-496B-A0FB-CD6BAEBC8256}"/>
              </a:ext>
            </a:extLst>
          </p:cNvPr>
          <p:cNvSpPr/>
          <p:nvPr/>
        </p:nvSpPr>
        <p:spPr>
          <a:xfrm>
            <a:off x="736459" y="1427522"/>
            <a:ext cx="10480890" cy="1200329"/>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高层语义信息传播到较浅的层的过程中会被逐渐稀释，鉴于自上而下的路径中缺乏高层次特征图的语义信息，我们引入了一个</a:t>
            </a:r>
            <a:r>
              <a:rPr lang="en-US" altLang="zh-CN" dirty="0">
                <a:latin typeface="微软雅黑" panose="020B0503020204020204" pitchFamily="34" charset="-122"/>
                <a:ea typeface="微软雅黑" panose="020B0503020204020204" pitchFamily="34" charset="-122"/>
              </a:rPr>
              <a:t>Global Guidance Module</a:t>
            </a:r>
            <a:r>
              <a:rPr lang="zh-CN" altLang="en-US" dirty="0">
                <a:latin typeface="微软雅黑" panose="020B0503020204020204" pitchFamily="34" charset="-122"/>
                <a:ea typeface="微软雅黑" panose="020B0503020204020204" pitchFamily="34" charset="-122"/>
              </a:rPr>
              <a:t>，其中包含一个金字塔池化模块</a:t>
            </a:r>
            <a:r>
              <a:rPr lang="en-US" altLang="zh-CN" dirty="0">
                <a:latin typeface="微软雅黑" panose="020B0503020204020204" pitchFamily="34" charset="-122"/>
                <a:ea typeface="微软雅黑" panose="020B0503020204020204" pitchFamily="34" charset="-122"/>
              </a:rPr>
              <a:t>pyramid pooling module(PPM)</a:t>
            </a:r>
            <a:r>
              <a:rPr lang="zh-CN" altLang="en-US" dirty="0">
                <a:latin typeface="微软雅黑" panose="020B0503020204020204" pitchFamily="34" charset="-122"/>
                <a:ea typeface="微软雅黑" panose="020B0503020204020204" pitchFamily="34" charset="-122"/>
              </a:rPr>
              <a:t>和一系列全局引导流</a:t>
            </a:r>
            <a:r>
              <a:rPr lang="en-US" altLang="zh-CN" dirty="0">
                <a:latin typeface="微软雅黑" panose="020B0503020204020204" pitchFamily="34" charset="-122"/>
                <a:ea typeface="微软雅黑" panose="020B0503020204020204" pitchFamily="34" charset="-122"/>
              </a:rPr>
              <a:t>global guiding ﬂows(GGFs)</a:t>
            </a:r>
            <a:r>
              <a:rPr lang="zh-CN" altLang="en-US" dirty="0">
                <a:latin typeface="微软雅黑" panose="020B0503020204020204" pitchFamily="34" charset="-122"/>
                <a:ea typeface="微软雅黑" panose="020B0503020204020204" pitchFamily="34" charset="-122"/>
              </a:rPr>
              <a:t>，以明确地使每一级的特征映射都知道显著对象的位置。</a:t>
            </a:r>
          </a:p>
        </p:txBody>
      </p:sp>
      <p:pic>
        <p:nvPicPr>
          <p:cNvPr id="9" name="图片 8">
            <a:extLst>
              <a:ext uri="{FF2B5EF4-FFF2-40B4-BE49-F238E27FC236}">
                <a16:creationId xmlns:a16="http://schemas.microsoft.com/office/drawing/2014/main" id="{0B37E730-9721-439B-8FE9-4FF730AF7418}"/>
              </a:ext>
            </a:extLst>
          </p:cNvPr>
          <p:cNvPicPr>
            <a:picLocks noChangeAspect="1"/>
          </p:cNvPicPr>
          <p:nvPr/>
        </p:nvPicPr>
        <p:blipFill>
          <a:blip r:embed="rId3"/>
          <a:stretch>
            <a:fillRect/>
          </a:stretch>
        </p:blipFill>
        <p:spPr>
          <a:xfrm>
            <a:off x="2124075" y="3133374"/>
            <a:ext cx="8607793" cy="3195185"/>
          </a:xfrm>
          <a:prstGeom prst="rect">
            <a:avLst/>
          </a:prstGeom>
        </p:spPr>
      </p:pic>
    </p:spTree>
    <p:extLst>
      <p:ext uri="{BB962C8B-B14F-4D97-AF65-F5344CB8AC3E}">
        <p14:creationId xmlns:p14="http://schemas.microsoft.com/office/powerpoint/2010/main" val="487821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663728"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显著性检测（</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Saliency Detection </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a:t>
            </a:r>
          </a:p>
        </p:txBody>
      </p:sp>
      <p:sp>
        <p:nvSpPr>
          <p:cNvPr id="10" name="文本框 9">
            <a:extLst>
              <a:ext uri="{FF2B5EF4-FFF2-40B4-BE49-F238E27FC236}">
                <a16:creationId xmlns:a16="http://schemas.microsoft.com/office/drawing/2014/main" id="{FFEB947C-0C1B-43AD-8FE3-349091406CC7}"/>
              </a:ext>
            </a:extLst>
          </p:cNvPr>
          <p:cNvSpPr txBox="1"/>
          <p:nvPr/>
        </p:nvSpPr>
        <p:spPr>
          <a:xfrm>
            <a:off x="3343717" y="5760466"/>
            <a:ext cx="894054" cy="369332"/>
          </a:xfrm>
          <a:prstGeom prst="rect">
            <a:avLst/>
          </a:prstGeom>
          <a:noFill/>
        </p:spPr>
        <p:txBody>
          <a:bodyPr wrap="square" rtlCol="0">
            <a:spAutoFit/>
          </a:bodyPr>
          <a:lstStyle/>
          <a:p>
            <a:r>
              <a:rPr lang="en-US" altLang="zh-CN" dirty="0"/>
              <a:t>image</a:t>
            </a:r>
            <a:endParaRPr lang="zh-CN" altLang="en-US" dirty="0"/>
          </a:p>
        </p:txBody>
      </p:sp>
      <p:sp>
        <p:nvSpPr>
          <p:cNvPr id="11" name="文本框 10">
            <a:extLst>
              <a:ext uri="{FF2B5EF4-FFF2-40B4-BE49-F238E27FC236}">
                <a16:creationId xmlns:a16="http://schemas.microsoft.com/office/drawing/2014/main" id="{AE759479-E2C6-49B3-AD5C-632B420C2946}"/>
              </a:ext>
            </a:extLst>
          </p:cNvPr>
          <p:cNvSpPr txBox="1"/>
          <p:nvPr/>
        </p:nvSpPr>
        <p:spPr>
          <a:xfrm>
            <a:off x="4946054" y="5782386"/>
            <a:ext cx="1711549" cy="646331"/>
          </a:xfrm>
          <a:prstGeom prst="rect">
            <a:avLst/>
          </a:prstGeom>
          <a:noFill/>
        </p:spPr>
        <p:txBody>
          <a:bodyPr wrap="square" rtlCol="0">
            <a:spAutoFit/>
          </a:bodyPr>
          <a:lstStyle/>
          <a:p>
            <a:pPr algn="ctr"/>
            <a:r>
              <a:rPr lang="en-US" altLang="zh-CN" dirty="0"/>
              <a:t>saliency object</a:t>
            </a:r>
          </a:p>
          <a:p>
            <a:pPr algn="ctr"/>
            <a:r>
              <a:rPr lang="en-US" altLang="zh-CN" dirty="0"/>
              <a:t>detection</a:t>
            </a:r>
            <a:endParaRPr lang="zh-CN" altLang="en-US" dirty="0"/>
          </a:p>
        </p:txBody>
      </p:sp>
      <p:sp>
        <p:nvSpPr>
          <p:cNvPr id="12" name="文本框 11">
            <a:extLst>
              <a:ext uri="{FF2B5EF4-FFF2-40B4-BE49-F238E27FC236}">
                <a16:creationId xmlns:a16="http://schemas.microsoft.com/office/drawing/2014/main" id="{3B4D53E3-775B-4C83-B361-35A25ECA82FC}"/>
              </a:ext>
            </a:extLst>
          </p:cNvPr>
          <p:cNvSpPr txBox="1"/>
          <p:nvPr/>
        </p:nvSpPr>
        <p:spPr>
          <a:xfrm>
            <a:off x="1659118" y="876693"/>
            <a:ext cx="7758259" cy="1244338"/>
          </a:xfrm>
          <a:prstGeom prst="rect">
            <a:avLst/>
          </a:prstGeom>
          <a:noFill/>
        </p:spPr>
        <p:txBody>
          <a:bodyPr wrap="square" rtlCol="0">
            <a:spAutoFit/>
          </a:bodyPr>
          <a:lstStyle/>
          <a:p>
            <a:endParaRPr lang="zh-CN" altLang="en-US" dirty="0"/>
          </a:p>
        </p:txBody>
      </p:sp>
      <p:sp>
        <p:nvSpPr>
          <p:cNvPr id="14" name="文本框 13">
            <a:extLst>
              <a:ext uri="{FF2B5EF4-FFF2-40B4-BE49-F238E27FC236}">
                <a16:creationId xmlns:a16="http://schemas.microsoft.com/office/drawing/2014/main" id="{EB094865-F401-42A6-853C-B2B98E898DA4}"/>
              </a:ext>
            </a:extLst>
          </p:cNvPr>
          <p:cNvSpPr txBox="1"/>
          <p:nvPr/>
        </p:nvSpPr>
        <p:spPr>
          <a:xfrm>
            <a:off x="870378" y="1031827"/>
            <a:ext cx="9825873" cy="1336071"/>
          </a:xfrm>
          <a:prstGeom prst="rect">
            <a:avLst/>
          </a:prstGeom>
          <a:noFill/>
        </p:spPr>
        <p:txBody>
          <a:bodyPr wrap="square" rtlCol="0">
            <a:spAutoFit/>
          </a:bodyPr>
          <a:lstStyle/>
          <a:p>
            <a:pPr lvl="0">
              <a:lnSpc>
                <a:spcPct val="150000"/>
              </a:lnSpc>
            </a:pPr>
            <a:r>
              <a:rPr lang="zh-CN" altLang="en-US" sz="2000" b="1" kern="0" dirty="0">
                <a:solidFill>
                  <a:srgbClr val="071F65"/>
                </a:solidFill>
                <a:latin typeface="微软雅黑" pitchFamily="34" charset="-122"/>
                <a:ea typeface="微软雅黑" pitchFamily="34" charset="-122"/>
              </a:rPr>
              <a:t>视觉注意力在计算机视觉上的应用：</a:t>
            </a:r>
            <a:endParaRPr lang="en-US" altLang="zh-CN" sz="2000" b="1" kern="0" dirty="0">
              <a:solidFill>
                <a:srgbClr val="071F65"/>
              </a:solidFill>
              <a:latin typeface="微软雅黑" pitchFamily="34" charset="-122"/>
              <a:ea typeface="微软雅黑" pitchFamily="34" charset="-122"/>
            </a:endParaRPr>
          </a:p>
          <a:p>
            <a:pPr lvl="0">
              <a:lnSpc>
                <a:spcPct val="150000"/>
              </a:lnSpc>
            </a:pPr>
            <a:r>
              <a:rPr lang="zh-CN" altLang="en-US" kern="0" dirty="0">
                <a:latin typeface="微软雅黑" pitchFamily="34" charset="-122"/>
                <a:ea typeface="微软雅黑" pitchFamily="34" charset="-122"/>
              </a:rPr>
              <a:t>        基于人的视觉注意力机制，在图像中预测或分割出显著性的物体区域，以应用到更多的计算机视觉问题中，如图像检测、图像分类，图像压缩，图像检索等。</a:t>
            </a:r>
            <a:endParaRPr lang="en-US" altLang="zh-CN" kern="0" dirty="0">
              <a:latin typeface="微软雅黑" pitchFamily="34" charset="-122"/>
              <a:ea typeface="微软雅黑" pitchFamily="34" charset="-122"/>
            </a:endParaRPr>
          </a:p>
        </p:txBody>
      </p:sp>
      <p:pic>
        <p:nvPicPr>
          <p:cNvPr id="16" name="图片 15">
            <a:extLst>
              <a:ext uri="{FF2B5EF4-FFF2-40B4-BE49-F238E27FC236}">
                <a16:creationId xmlns:a16="http://schemas.microsoft.com/office/drawing/2014/main" id="{3A8FCC67-2065-42AE-A001-E96A7569D6D9}"/>
              </a:ext>
            </a:extLst>
          </p:cNvPr>
          <p:cNvPicPr>
            <a:picLocks noChangeAspect="1"/>
          </p:cNvPicPr>
          <p:nvPr/>
        </p:nvPicPr>
        <p:blipFill>
          <a:blip r:embed="rId3"/>
          <a:stretch>
            <a:fillRect/>
          </a:stretch>
        </p:blipFill>
        <p:spPr>
          <a:xfrm>
            <a:off x="2821332" y="2650094"/>
            <a:ext cx="5960995" cy="2936451"/>
          </a:xfrm>
          <a:prstGeom prst="rect">
            <a:avLst/>
          </a:prstGeom>
        </p:spPr>
      </p:pic>
      <p:sp>
        <p:nvSpPr>
          <p:cNvPr id="17" name="文本框 16">
            <a:extLst>
              <a:ext uri="{FF2B5EF4-FFF2-40B4-BE49-F238E27FC236}">
                <a16:creationId xmlns:a16="http://schemas.microsoft.com/office/drawing/2014/main" id="{71761A45-09D5-474F-9FF6-1AC46675BDD6}"/>
              </a:ext>
            </a:extLst>
          </p:cNvPr>
          <p:cNvSpPr txBox="1"/>
          <p:nvPr/>
        </p:nvSpPr>
        <p:spPr>
          <a:xfrm>
            <a:off x="6874022" y="5782386"/>
            <a:ext cx="2643694" cy="369333"/>
          </a:xfrm>
          <a:prstGeom prst="rect">
            <a:avLst/>
          </a:prstGeom>
          <a:noFill/>
        </p:spPr>
        <p:txBody>
          <a:bodyPr wrap="square" rtlCol="0">
            <a:spAutoFit/>
          </a:bodyPr>
          <a:lstStyle/>
          <a:p>
            <a:r>
              <a:rPr lang="en-US" altLang="zh-CN" dirty="0"/>
              <a:t>fixation prediction</a:t>
            </a:r>
            <a:endParaRPr lang="zh-CN" altLang="en-US" dirty="0"/>
          </a:p>
        </p:txBody>
      </p:sp>
    </p:spTree>
    <p:extLst>
      <p:ext uri="{BB962C8B-B14F-4D97-AF65-F5344CB8AC3E}">
        <p14:creationId xmlns:p14="http://schemas.microsoft.com/office/powerpoint/2010/main" val="4085217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078371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 Simple Pooling-Based Design for Real-Time Salient Object Detection</a:t>
            </a:r>
          </a:p>
        </p:txBody>
      </p:sp>
      <p:sp>
        <p:nvSpPr>
          <p:cNvPr id="3" name="矩形 2">
            <a:extLst>
              <a:ext uri="{FF2B5EF4-FFF2-40B4-BE49-F238E27FC236}">
                <a16:creationId xmlns:a16="http://schemas.microsoft.com/office/drawing/2014/main" id="{42F1CA18-0ECF-4675-88F1-D8EBDE98767D}"/>
              </a:ext>
            </a:extLst>
          </p:cNvPr>
          <p:cNvSpPr/>
          <p:nvPr/>
        </p:nvSpPr>
        <p:spPr>
          <a:xfrm>
            <a:off x="641935" y="921999"/>
            <a:ext cx="3326552" cy="505523"/>
          </a:xfrm>
          <a:prstGeom prst="rect">
            <a:avLst/>
          </a:prstGeom>
        </p:spPr>
        <p:txBody>
          <a:bodyPr wrap="none">
            <a:spAutoFit/>
          </a:bodyPr>
          <a:lstStyle/>
          <a:p>
            <a:pPr>
              <a:lnSpc>
                <a:spcPct val="150000"/>
              </a:lnSpc>
            </a:pPr>
            <a:r>
              <a:rPr lang="en-US" altLang="zh-CN" sz="2000" b="1" kern="0" dirty="0">
                <a:solidFill>
                  <a:srgbClr val="071F65"/>
                </a:solidFill>
                <a:cs typeface="+mn-ea"/>
                <a:sym typeface="+mn-lt"/>
              </a:rPr>
              <a:t>Global Guidance Module</a:t>
            </a:r>
            <a:r>
              <a:rPr lang="zh-CN" altLang="en-US" sz="2000" b="1" kern="0" dirty="0">
                <a:solidFill>
                  <a:srgbClr val="071F65"/>
                </a:solidFill>
                <a:cs typeface="+mn-ea"/>
                <a:sym typeface="+mn-lt"/>
              </a:rPr>
              <a:t>：</a:t>
            </a:r>
            <a:endParaRPr lang="en-US" altLang="zh-CN" sz="20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ED700B2-D467-496B-A0FB-CD6BAEBC8256}"/>
              </a:ext>
            </a:extLst>
          </p:cNvPr>
          <p:cNvSpPr/>
          <p:nvPr/>
        </p:nvSpPr>
        <p:spPr>
          <a:xfrm>
            <a:off x="736459" y="1427522"/>
            <a:ext cx="10480890" cy="646331"/>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的经验接收域比理论接收域小得多，尤其是在较深层，因此整个网络的感受域不足以捕获输入图像的全局信息。其直接影响是，只能发现显著目标的一部分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如图</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endParaRPr lang="zh-CN" altLang="en-US" dirty="0"/>
          </a:p>
        </p:txBody>
      </p:sp>
      <p:pic>
        <p:nvPicPr>
          <p:cNvPr id="2" name="图片 1">
            <a:extLst>
              <a:ext uri="{FF2B5EF4-FFF2-40B4-BE49-F238E27FC236}">
                <a16:creationId xmlns:a16="http://schemas.microsoft.com/office/drawing/2014/main" id="{12AA49F1-207F-428E-915E-824662F4886F}"/>
              </a:ext>
            </a:extLst>
          </p:cNvPr>
          <p:cNvPicPr>
            <a:picLocks noChangeAspect="1"/>
          </p:cNvPicPr>
          <p:nvPr/>
        </p:nvPicPr>
        <p:blipFill>
          <a:blip r:embed="rId3"/>
          <a:stretch>
            <a:fillRect/>
          </a:stretch>
        </p:blipFill>
        <p:spPr>
          <a:xfrm>
            <a:off x="3170163" y="2288156"/>
            <a:ext cx="6345977" cy="3777691"/>
          </a:xfrm>
          <a:prstGeom prst="rect">
            <a:avLst/>
          </a:prstGeom>
        </p:spPr>
      </p:pic>
      <p:sp>
        <p:nvSpPr>
          <p:cNvPr id="8" name="矩形 7">
            <a:extLst>
              <a:ext uri="{FF2B5EF4-FFF2-40B4-BE49-F238E27FC236}">
                <a16:creationId xmlns:a16="http://schemas.microsoft.com/office/drawing/2014/main" id="{E6EC5170-24EC-43FC-AAEE-40EF2F6BC756}"/>
              </a:ext>
            </a:extLst>
          </p:cNvPr>
          <p:cNvSpPr/>
          <p:nvPr/>
        </p:nvSpPr>
        <p:spPr>
          <a:xfrm>
            <a:off x="4972050" y="2200934"/>
            <a:ext cx="929020" cy="247970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9" name="矩形 8">
            <a:extLst>
              <a:ext uri="{FF2B5EF4-FFF2-40B4-BE49-F238E27FC236}">
                <a16:creationId xmlns:a16="http://schemas.microsoft.com/office/drawing/2014/main" id="{61D15A95-2097-47EE-910B-7733AE7193AE}"/>
              </a:ext>
            </a:extLst>
          </p:cNvPr>
          <p:cNvSpPr/>
          <p:nvPr/>
        </p:nvSpPr>
        <p:spPr>
          <a:xfrm>
            <a:off x="7629525" y="2198670"/>
            <a:ext cx="929020" cy="247970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1988815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078371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 Simple Pooling-Based Design for Real-Time Salient Object Detection</a:t>
            </a:r>
          </a:p>
        </p:txBody>
      </p:sp>
      <p:sp>
        <p:nvSpPr>
          <p:cNvPr id="7" name="矩形 6">
            <a:extLst>
              <a:ext uri="{FF2B5EF4-FFF2-40B4-BE49-F238E27FC236}">
                <a16:creationId xmlns:a16="http://schemas.microsoft.com/office/drawing/2014/main" id="{FED700B2-D467-496B-A0FB-CD6BAEBC8256}"/>
              </a:ext>
            </a:extLst>
          </p:cNvPr>
          <p:cNvSpPr/>
          <p:nvPr/>
        </p:nvSpPr>
        <p:spPr>
          <a:xfrm>
            <a:off x="641935" y="1555286"/>
            <a:ext cx="10480890" cy="923330"/>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PPM</a:t>
            </a:r>
            <a:r>
              <a:rPr lang="zh-CN" altLang="en-US" dirty="0">
                <a:latin typeface="微软雅黑" panose="020B0503020204020204" pitchFamily="34" charset="-122"/>
                <a:ea typeface="微软雅黑" panose="020B0503020204020204" pitchFamily="34" charset="-122"/>
              </a:rPr>
              <a:t>由四个子分支组成，用于捕获输入图像的上下文信息。第一个和最后一个分支分别是恒等映射层和全局平均池层。对于中间的两个支路，分别采用自适应平均池化层来保证输出特征图的空间大小分别为</a:t>
            </a:r>
            <a:r>
              <a:rPr lang="en-US" altLang="zh-CN" dirty="0">
                <a:latin typeface="微软雅黑" panose="020B0503020204020204" pitchFamily="34" charset="-122"/>
                <a:ea typeface="微软雅黑" panose="020B0503020204020204" pitchFamily="34" charset="-122"/>
              </a:rPr>
              <a:t>3×3</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5×5</a:t>
            </a:r>
            <a:r>
              <a:rPr lang="zh-CN" altLang="en-US" dirty="0">
                <a:latin typeface="微软雅黑" panose="020B0503020204020204" pitchFamily="34" charset="-122"/>
                <a:ea typeface="微软雅黑" panose="020B0503020204020204" pitchFamily="34" charset="-122"/>
              </a:rPr>
              <a:t>。</a:t>
            </a:r>
            <a:endParaRPr lang="zh-CN" altLang="en-US" dirty="0"/>
          </a:p>
        </p:txBody>
      </p:sp>
      <p:pic>
        <p:nvPicPr>
          <p:cNvPr id="10" name="图片 9">
            <a:extLst>
              <a:ext uri="{FF2B5EF4-FFF2-40B4-BE49-F238E27FC236}">
                <a16:creationId xmlns:a16="http://schemas.microsoft.com/office/drawing/2014/main" id="{208B2184-E011-4FB2-812D-8A17212AAC85}"/>
              </a:ext>
            </a:extLst>
          </p:cNvPr>
          <p:cNvPicPr>
            <a:picLocks noChangeAspect="1"/>
          </p:cNvPicPr>
          <p:nvPr/>
        </p:nvPicPr>
        <p:blipFill>
          <a:blip r:embed="rId3"/>
          <a:stretch>
            <a:fillRect/>
          </a:stretch>
        </p:blipFill>
        <p:spPr>
          <a:xfrm>
            <a:off x="1314416" y="2694366"/>
            <a:ext cx="9344025" cy="3576108"/>
          </a:xfrm>
          <a:prstGeom prst="rect">
            <a:avLst/>
          </a:prstGeom>
        </p:spPr>
      </p:pic>
      <p:sp>
        <p:nvSpPr>
          <p:cNvPr id="11" name="矩形 10">
            <a:extLst>
              <a:ext uri="{FF2B5EF4-FFF2-40B4-BE49-F238E27FC236}">
                <a16:creationId xmlns:a16="http://schemas.microsoft.com/office/drawing/2014/main" id="{8BC99D77-2A74-4918-876A-425E4869950A}"/>
              </a:ext>
            </a:extLst>
          </p:cNvPr>
          <p:cNvSpPr/>
          <p:nvPr/>
        </p:nvSpPr>
        <p:spPr>
          <a:xfrm>
            <a:off x="641935" y="832409"/>
            <a:ext cx="4043094" cy="507127"/>
          </a:xfrm>
          <a:prstGeom prst="rect">
            <a:avLst/>
          </a:prstGeom>
        </p:spPr>
        <p:txBody>
          <a:bodyPr wrap="none">
            <a:spAutoFit/>
          </a:bodyPr>
          <a:lstStyle/>
          <a:p>
            <a:pPr>
              <a:lnSpc>
                <a:spcPct val="150000"/>
              </a:lnSpc>
            </a:pPr>
            <a:r>
              <a:rPr lang="en-US" altLang="zh-CN" sz="2000" b="1" kern="0" dirty="0">
                <a:solidFill>
                  <a:srgbClr val="071F65"/>
                </a:solidFill>
                <a:cs typeface="+mn-ea"/>
                <a:sym typeface="+mn-lt"/>
              </a:rPr>
              <a:t>Pyramid Pooling Module(PPM)</a:t>
            </a:r>
            <a:r>
              <a:rPr lang="zh-CN" altLang="en-US" sz="2000" b="1" kern="0" dirty="0">
                <a:solidFill>
                  <a:srgbClr val="071F65"/>
                </a:solidFill>
                <a:cs typeface="+mn-ea"/>
                <a:sym typeface="+mn-lt"/>
              </a:rPr>
              <a:t>：</a:t>
            </a:r>
            <a:endParaRPr lang="en-US" altLang="zh-CN" sz="2000" b="1" kern="0" dirty="0">
              <a:solidFill>
                <a:srgbClr val="071F65"/>
              </a:solidFill>
              <a:cs typeface="+mn-ea"/>
              <a:sym typeface="+mn-lt"/>
            </a:endParaRPr>
          </a:p>
        </p:txBody>
      </p:sp>
    </p:spTree>
    <p:extLst>
      <p:ext uri="{BB962C8B-B14F-4D97-AF65-F5344CB8AC3E}">
        <p14:creationId xmlns:p14="http://schemas.microsoft.com/office/powerpoint/2010/main" val="17461071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078371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 Simple Pooling-Based Design for Real-Time Salient Object Detection</a:t>
            </a:r>
          </a:p>
        </p:txBody>
      </p:sp>
      <p:sp>
        <p:nvSpPr>
          <p:cNvPr id="7" name="矩形 6">
            <a:extLst>
              <a:ext uri="{FF2B5EF4-FFF2-40B4-BE49-F238E27FC236}">
                <a16:creationId xmlns:a16="http://schemas.microsoft.com/office/drawing/2014/main" id="{FED700B2-D467-496B-A0FB-CD6BAEBC8256}"/>
              </a:ext>
            </a:extLst>
          </p:cNvPr>
          <p:cNvSpPr/>
          <p:nvPr/>
        </p:nvSpPr>
        <p:spPr>
          <a:xfrm>
            <a:off x="641935" y="1555286"/>
            <a:ext cx="10480890" cy="1231106"/>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有了</a:t>
            </a:r>
            <a:r>
              <a:rPr lang="en-US" altLang="zh-CN" dirty="0">
                <a:latin typeface="微软雅黑" panose="020B0503020204020204" pitchFamily="34" charset="-122"/>
                <a:ea typeface="微软雅黑" panose="020B0503020204020204" pitchFamily="34" charset="-122"/>
              </a:rPr>
              <a:t>PPM</a:t>
            </a:r>
            <a:r>
              <a:rPr lang="zh-CN" altLang="en-US" dirty="0">
                <a:latin typeface="微软雅黑" panose="020B0503020204020204" pitchFamily="34" charset="-122"/>
                <a:ea typeface="微软雅黑" panose="020B0503020204020204" pitchFamily="34" charset="-122"/>
              </a:rPr>
              <a:t>，我们现在需要做的是如何保证</a:t>
            </a:r>
            <a:r>
              <a:rPr lang="en-US" altLang="zh-CN" dirty="0">
                <a:latin typeface="微软雅黑" panose="020B0503020204020204" pitchFamily="34" charset="-122"/>
                <a:ea typeface="微软雅黑" panose="020B0503020204020204" pitchFamily="34" charset="-122"/>
              </a:rPr>
              <a:t>PPM</a:t>
            </a:r>
            <a:r>
              <a:rPr lang="zh-CN" altLang="en-US" dirty="0">
                <a:latin typeface="微软雅黑" panose="020B0503020204020204" pitchFamily="34" charset="-122"/>
                <a:ea typeface="微软雅黑" panose="020B0503020204020204" pitchFamily="34" charset="-122"/>
              </a:rPr>
              <a:t>生成的全局位置信息能够合理地与自上而下路径中不同层次的特征图相融合，通过引入一系列全局引导流</a:t>
            </a:r>
            <a:r>
              <a:rPr lang="en-US" altLang="zh-CN" dirty="0">
                <a:latin typeface="微软雅黑" panose="020B0503020204020204" pitchFamily="34" charset="-122"/>
                <a:ea typeface="微软雅黑" panose="020B0503020204020204" pitchFamily="34" charset="-122"/>
              </a:rPr>
              <a:t>GGFs</a:t>
            </a:r>
            <a:r>
              <a:rPr lang="zh-CN" altLang="en-US" dirty="0">
                <a:latin typeface="微软雅黑" panose="020B0503020204020204" pitchFamily="34" charset="-122"/>
                <a:ea typeface="微软雅黑" panose="020B0503020204020204" pitchFamily="34" charset="-122"/>
              </a:rPr>
              <a:t>（参见图中的绿色箭头）</a:t>
            </a:r>
            <a:r>
              <a:rPr lang="en-US" altLang="zh-CN" b="1" kern="0" dirty="0">
                <a:solidFill>
                  <a:srgbClr val="071F65"/>
                </a:solidFill>
                <a:cs typeface="+mn-ea"/>
                <a:sym typeface="+mn-lt"/>
              </a:rPr>
              <a:t> </a:t>
            </a:r>
            <a:r>
              <a:rPr lang="zh-CN" altLang="en-US" dirty="0">
                <a:latin typeface="微软雅黑" panose="020B0503020204020204" pitchFamily="34" charset="-122"/>
                <a:ea typeface="微软雅黑" panose="020B0503020204020204" pitchFamily="34" charset="-122"/>
              </a:rPr>
              <a:t>，高级语义信息可以很容易地传递到不同级别的特征图。这样，我们就可以在自上而下路径的每个部分增加全局位置信息的权重，以确保在构建</a:t>
            </a:r>
            <a:r>
              <a:rPr lang="en-US" altLang="zh-CN" dirty="0">
                <a:latin typeface="微软雅黑" panose="020B0503020204020204" pitchFamily="34" charset="-122"/>
                <a:ea typeface="微软雅黑" panose="020B0503020204020204" pitchFamily="34" charset="-122"/>
              </a:rPr>
              <a:t>FPN</a:t>
            </a:r>
            <a:r>
              <a:rPr lang="zh-CN" altLang="en-US" dirty="0">
                <a:latin typeface="微软雅黑" panose="020B0503020204020204" pitchFamily="34" charset="-122"/>
                <a:ea typeface="微软雅黑" panose="020B0503020204020204" pitchFamily="34" charset="-122"/>
              </a:rPr>
              <a:t>时不会稀释全局位置信息。</a:t>
            </a:r>
            <a:endParaRPr lang="zh-CN" altLang="en-US" dirty="0"/>
          </a:p>
        </p:txBody>
      </p:sp>
      <p:sp>
        <p:nvSpPr>
          <p:cNvPr id="11" name="矩形 10">
            <a:extLst>
              <a:ext uri="{FF2B5EF4-FFF2-40B4-BE49-F238E27FC236}">
                <a16:creationId xmlns:a16="http://schemas.microsoft.com/office/drawing/2014/main" id="{8BC99D77-2A74-4918-876A-425E4869950A}"/>
              </a:ext>
            </a:extLst>
          </p:cNvPr>
          <p:cNvSpPr/>
          <p:nvPr/>
        </p:nvSpPr>
        <p:spPr>
          <a:xfrm>
            <a:off x="641935" y="832409"/>
            <a:ext cx="3680816" cy="507127"/>
          </a:xfrm>
          <a:prstGeom prst="rect">
            <a:avLst/>
          </a:prstGeom>
        </p:spPr>
        <p:txBody>
          <a:bodyPr wrap="none">
            <a:spAutoFit/>
          </a:bodyPr>
          <a:lstStyle/>
          <a:p>
            <a:pPr>
              <a:lnSpc>
                <a:spcPct val="150000"/>
              </a:lnSpc>
            </a:pPr>
            <a:r>
              <a:rPr lang="en-US" altLang="zh-CN" sz="2000" b="1" kern="0" dirty="0">
                <a:solidFill>
                  <a:srgbClr val="071F65"/>
                </a:solidFill>
                <a:cs typeface="+mn-ea"/>
                <a:sym typeface="+mn-lt"/>
              </a:rPr>
              <a:t>Global Guiding Flows(GGFs)</a:t>
            </a:r>
            <a:r>
              <a:rPr lang="zh-CN" altLang="en-US" sz="2000" b="1" kern="0" dirty="0">
                <a:solidFill>
                  <a:srgbClr val="071F65"/>
                </a:solidFill>
                <a:cs typeface="+mn-ea"/>
                <a:sym typeface="+mn-lt"/>
              </a:rPr>
              <a:t>：</a:t>
            </a:r>
            <a:endParaRPr lang="en-US" altLang="zh-CN" sz="2000" b="1" kern="0" dirty="0">
              <a:solidFill>
                <a:srgbClr val="071F65"/>
              </a:solidFill>
              <a:cs typeface="+mn-ea"/>
              <a:sym typeface="+mn-lt"/>
            </a:endParaRPr>
          </a:p>
        </p:txBody>
      </p:sp>
      <p:pic>
        <p:nvPicPr>
          <p:cNvPr id="8" name="图片 7">
            <a:extLst>
              <a:ext uri="{FF2B5EF4-FFF2-40B4-BE49-F238E27FC236}">
                <a16:creationId xmlns:a16="http://schemas.microsoft.com/office/drawing/2014/main" id="{0E337C1F-DC43-43F5-B2B9-10AE70604B3F}"/>
              </a:ext>
            </a:extLst>
          </p:cNvPr>
          <p:cNvPicPr>
            <a:picLocks noChangeAspect="1"/>
          </p:cNvPicPr>
          <p:nvPr/>
        </p:nvPicPr>
        <p:blipFill>
          <a:blip r:embed="rId3"/>
          <a:stretch>
            <a:fillRect/>
          </a:stretch>
        </p:blipFill>
        <p:spPr>
          <a:xfrm>
            <a:off x="1525403" y="3002142"/>
            <a:ext cx="9341275" cy="3467451"/>
          </a:xfrm>
          <a:prstGeom prst="rect">
            <a:avLst/>
          </a:prstGeom>
        </p:spPr>
      </p:pic>
    </p:spTree>
    <p:extLst>
      <p:ext uri="{BB962C8B-B14F-4D97-AF65-F5344CB8AC3E}">
        <p14:creationId xmlns:p14="http://schemas.microsoft.com/office/powerpoint/2010/main" val="1194158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078371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 Simple Pooling-Based Design for Real-Time Salient Object Detection</a:t>
            </a:r>
          </a:p>
        </p:txBody>
      </p:sp>
      <p:sp>
        <p:nvSpPr>
          <p:cNvPr id="3" name="矩形 2">
            <a:extLst>
              <a:ext uri="{FF2B5EF4-FFF2-40B4-BE49-F238E27FC236}">
                <a16:creationId xmlns:a16="http://schemas.microsoft.com/office/drawing/2014/main" id="{42F1CA18-0ECF-4675-88F1-D8EBDE98767D}"/>
              </a:ext>
            </a:extLst>
          </p:cNvPr>
          <p:cNvSpPr/>
          <p:nvPr/>
        </p:nvSpPr>
        <p:spPr>
          <a:xfrm>
            <a:off x="641935" y="921999"/>
            <a:ext cx="3813865" cy="505523"/>
          </a:xfrm>
          <a:prstGeom prst="rect">
            <a:avLst/>
          </a:prstGeom>
        </p:spPr>
        <p:txBody>
          <a:bodyPr wrap="none">
            <a:spAutoFit/>
          </a:bodyPr>
          <a:lstStyle/>
          <a:p>
            <a:pPr>
              <a:lnSpc>
                <a:spcPct val="150000"/>
              </a:lnSpc>
            </a:pPr>
            <a:r>
              <a:rPr lang="en-US" altLang="zh-CN" sz="2000" b="1" kern="0" dirty="0">
                <a:solidFill>
                  <a:srgbClr val="071F65"/>
                </a:solidFill>
                <a:cs typeface="+mn-ea"/>
                <a:sym typeface="+mn-lt"/>
              </a:rPr>
              <a:t>Feature Aggregation Module</a:t>
            </a:r>
            <a:r>
              <a:rPr lang="zh-CN" altLang="en-US" sz="2000" b="1" kern="0" dirty="0">
                <a:solidFill>
                  <a:srgbClr val="071F65"/>
                </a:solidFill>
                <a:cs typeface="+mn-ea"/>
                <a:sym typeface="+mn-lt"/>
              </a:rPr>
              <a:t>：</a:t>
            </a:r>
            <a:endParaRPr lang="en-US" altLang="zh-CN" sz="20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ED700B2-D467-496B-A0FB-CD6BAEBC8256}"/>
              </a:ext>
            </a:extLst>
          </p:cNvPr>
          <p:cNvSpPr/>
          <p:nvPr/>
        </p:nvSpPr>
        <p:spPr>
          <a:xfrm>
            <a:off x="736459" y="1427522"/>
            <a:ext cx="10480890" cy="1477328"/>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利用我们的</a:t>
            </a:r>
            <a:r>
              <a:rPr lang="en-US" altLang="zh-CN" dirty="0">
                <a:latin typeface="微软雅黑" panose="020B0503020204020204" pitchFamily="34" charset="-122"/>
                <a:ea typeface="微软雅黑" panose="020B0503020204020204" pitchFamily="34" charset="-122"/>
              </a:rPr>
              <a:t>GGM</a:t>
            </a:r>
            <a:r>
              <a:rPr lang="zh-CN" altLang="en-US" dirty="0">
                <a:latin typeface="微软雅黑" panose="020B0503020204020204" pitchFamily="34" charset="-122"/>
                <a:ea typeface="微软雅黑" panose="020B0503020204020204" pitchFamily="34" charset="-122"/>
              </a:rPr>
              <a:t>可以将全局位置信息传送到不同金字塔级别的特征图。</a:t>
            </a:r>
            <a:r>
              <a:rPr lang="en-US" altLang="zh-CN" dirty="0">
                <a:latin typeface="微软雅黑" panose="020B0503020204020204" pitchFamily="34" charset="-122"/>
                <a:ea typeface="微软雅黑" panose="020B0503020204020204" pitchFamily="34" charset="-122"/>
              </a:rPr>
              <a:t>Feature Aggregation Module</a:t>
            </a:r>
            <a:r>
              <a:rPr lang="zh-CN" altLang="en-US" dirty="0">
                <a:latin typeface="微软雅黑" panose="020B0503020204020204" pitchFamily="34" charset="-122"/>
                <a:ea typeface="微软雅黑" panose="020B0503020204020204" pitchFamily="34" charset="-122"/>
              </a:rPr>
              <a:t>使</a:t>
            </a:r>
            <a:r>
              <a:rPr lang="en-US" altLang="zh-CN" dirty="0">
                <a:latin typeface="微软雅黑" panose="020B0503020204020204" pitchFamily="34" charset="-122"/>
                <a:ea typeface="微软雅黑" panose="020B0503020204020204" pitchFamily="34" charset="-122"/>
              </a:rPr>
              <a:t>GGM</a:t>
            </a:r>
            <a:r>
              <a:rPr lang="zh-CN" altLang="en-US" dirty="0">
                <a:latin typeface="微软雅黑" panose="020B0503020204020204" pitchFamily="34" charset="-122"/>
                <a:ea typeface="微软雅黑" panose="020B0503020204020204" pitchFamily="34" charset="-122"/>
              </a:rPr>
              <a:t>的粗层次特征图与金字塔不同尺度的特征图无缝融合。</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FAM</a:t>
            </a:r>
            <a:r>
              <a:rPr lang="zh-CN" altLang="en-US" dirty="0">
                <a:latin typeface="微软雅黑" panose="020B0503020204020204" pitchFamily="34" charset="-122"/>
                <a:ea typeface="微软雅黑" panose="020B0503020204020204" pitchFamily="34" charset="-122"/>
              </a:rPr>
              <a:t>有两个优势</a:t>
            </a:r>
            <a:r>
              <a:rPr lang="en-US" altLang="zh-CN" dirty="0">
                <a:latin typeface="微软雅黑" panose="020B0503020204020204" pitchFamily="34" charset="-122"/>
                <a:ea typeface="微软雅黑" panose="020B0503020204020204" pitchFamily="34" charset="-122"/>
              </a:rPr>
              <a:t>:</a:t>
            </a: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降低模型上采样的混叠效果</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允许每个空间位置查看不同范围的上下文，进一步扩大整个网络的感知范围。</a:t>
            </a:r>
          </a:p>
        </p:txBody>
      </p:sp>
      <p:pic>
        <p:nvPicPr>
          <p:cNvPr id="9" name="图片 8">
            <a:extLst>
              <a:ext uri="{FF2B5EF4-FFF2-40B4-BE49-F238E27FC236}">
                <a16:creationId xmlns:a16="http://schemas.microsoft.com/office/drawing/2014/main" id="{0B37E730-9721-439B-8FE9-4FF730AF7418}"/>
              </a:ext>
            </a:extLst>
          </p:cNvPr>
          <p:cNvPicPr>
            <a:picLocks noChangeAspect="1"/>
          </p:cNvPicPr>
          <p:nvPr/>
        </p:nvPicPr>
        <p:blipFill>
          <a:blip r:embed="rId3"/>
          <a:stretch>
            <a:fillRect/>
          </a:stretch>
        </p:blipFill>
        <p:spPr>
          <a:xfrm>
            <a:off x="533400" y="3211836"/>
            <a:ext cx="5759818" cy="2138026"/>
          </a:xfrm>
          <a:prstGeom prst="rect">
            <a:avLst/>
          </a:prstGeom>
        </p:spPr>
      </p:pic>
      <p:pic>
        <p:nvPicPr>
          <p:cNvPr id="2" name="图片 1">
            <a:extLst>
              <a:ext uri="{FF2B5EF4-FFF2-40B4-BE49-F238E27FC236}">
                <a16:creationId xmlns:a16="http://schemas.microsoft.com/office/drawing/2014/main" id="{D100BFE1-C47B-415F-9BF7-99AD301717DC}"/>
              </a:ext>
            </a:extLst>
          </p:cNvPr>
          <p:cNvPicPr>
            <a:picLocks noChangeAspect="1"/>
          </p:cNvPicPr>
          <p:nvPr/>
        </p:nvPicPr>
        <p:blipFill rotWithShape="1">
          <a:blip r:embed="rId4"/>
          <a:srcRect b="1781"/>
          <a:stretch/>
        </p:blipFill>
        <p:spPr>
          <a:xfrm>
            <a:off x="6686681" y="2904851"/>
            <a:ext cx="4625192" cy="2962550"/>
          </a:xfrm>
          <a:prstGeom prst="rect">
            <a:avLst/>
          </a:prstGeom>
        </p:spPr>
      </p:pic>
      <p:sp>
        <p:nvSpPr>
          <p:cNvPr id="5" name="矩形 4">
            <a:extLst>
              <a:ext uri="{FF2B5EF4-FFF2-40B4-BE49-F238E27FC236}">
                <a16:creationId xmlns:a16="http://schemas.microsoft.com/office/drawing/2014/main" id="{95D00C57-9F47-4CD8-829B-0D4E051F785C}"/>
              </a:ext>
            </a:extLst>
          </p:cNvPr>
          <p:cNvSpPr/>
          <p:nvPr/>
        </p:nvSpPr>
        <p:spPr>
          <a:xfrm>
            <a:off x="7395592" y="5867401"/>
            <a:ext cx="3039615" cy="369332"/>
          </a:xfrm>
          <a:prstGeom prst="rect">
            <a:avLst/>
          </a:prstGeom>
        </p:spPr>
        <p:txBody>
          <a:bodyPr wrap="none">
            <a:spAutoFit/>
          </a:bodyPr>
          <a:lstStyle/>
          <a:p>
            <a:r>
              <a:rPr lang="zh-CN" altLang="en-US" dirty="0"/>
              <a:t>feature aggregation module </a:t>
            </a:r>
          </a:p>
        </p:txBody>
      </p:sp>
    </p:spTree>
    <p:extLst>
      <p:ext uri="{BB962C8B-B14F-4D97-AF65-F5344CB8AC3E}">
        <p14:creationId xmlns:p14="http://schemas.microsoft.com/office/powerpoint/2010/main" val="1971524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078371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 Simple Pooling-Based Design for Real-Time Salient Object Detection</a:t>
            </a:r>
          </a:p>
        </p:txBody>
      </p:sp>
      <p:sp>
        <p:nvSpPr>
          <p:cNvPr id="3" name="矩形 2">
            <a:extLst>
              <a:ext uri="{FF2B5EF4-FFF2-40B4-BE49-F238E27FC236}">
                <a16:creationId xmlns:a16="http://schemas.microsoft.com/office/drawing/2014/main" id="{42F1CA18-0ECF-4675-88F1-D8EBDE98767D}"/>
              </a:ext>
            </a:extLst>
          </p:cNvPr>
          <p:cNvSpPr/>
          <p:nvPr/>
        </p:nvSpPr>
        <p:spPr>
          <a:xfrm>
            <a:off x="641935" y="921999"/>
            <a:ext cx="3813865" cy="505523"/>
          </a:xfrm>
          <a:prstGeom prst="rect">
            <a:avLst/>
          </a:prstGeom>
        </p:spPr>
        <p:txBody>
          <a:bodyPr wrap="none">
            <a:spAutoFit/>
          </a:bodyPr>
          <a:lstStyle/>
          <a:p>
            <a:pPr>
              <a:lnSpc>
                <a:spcPct val="150000"/>
              </a:lnSpc>
            </a:pPr>
            <a:r>
              <a:rPr lang="en-US" altLang="zh-CN" sz="2000" b="1" kern="0" dirty="0">
                <a:solidFill>
                  <a:srgbClr val="071F65"/>
                </a:solidFill>
                <a:cs typeface="+mn-ea"/>
                <a:sym typeface="+mn-lt"/>
              </a:rPr>
              <a:t>Feature Aggregation Module</a:t>
            </a:r>
            <a:r>
              <a:rPr lang="zh-CN" altLang="en-US" sz="2000" b="1" kern="0" dirty="0">
                <a:solidFill>
                  <a:srgbClr val="071F65"/>
                </a:solidFill>
                <a:cs typeface="+mn-ea"/>
                <a:sym typeface="+mn-lt"/>
              </a:rPr>
              <a:t>：</a:t>
            </a:r>
            <a:endParaRPr lang="en-US" altLang="zh-CN" sz="20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ED700B2-D467-496B-A0FB-CD6BAEBC8256}"/>
              </a:ext>
            </a:extLst>
          </p:cNvPr>
          <p:cNvSpPr/>
          <p:nvPr/>
        </p:nvSpPr>
        <p:spPr>
          <a:xfrm>
            <a:off x="736459" y="1427522"/>
            <a:ext cx="10480890" cy="1477328"/>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利用我们的</a:t>
            </a:r>
            <a:r>
              <a:rPr lang="en-US" altLang="zh-CN" dirty="0">
                <a:latin typeface="微软雅黑" panose="020B0503020204020204" pitchFamily="34" charset="-122"/>
                <a:ea typeface="微软雅黑" panose="020B0503020204020204" pitchFamily="34" charset="-122"/>
              </a:rPr>
              <a:t>GGM</a:t>
            </a:r>
            <a:r>
              <a:rPr lang="zh-CN" altLang="en-US" dirty="0">
                <a:latin typeface="微软雅黑" panose="020B0503020204020204" pitchFamily="34" charset="-122"/>
                <a:ea typeface="微软雅黑" panose="020B0503020204020204" pitchFamily="34" charset="-122"/>
              </a:rPr>
              <a:t>可以将全局位置信息传送到不同金字塔级别的特征图。</a:t>
            </a:r>
            <a:r>
              <a:rPr lang="en-US" altLang="zh-CN" dirty="0">
                <a:latin typeface="微软雅黑" panose="020B0503020204020204" pitchFamily="34" charset="-122"/>
                <a:ea typeface="微软雅黑" panose="020B0503020204020204" pitchFamily="34" charset="-122"/>
              </a:rPr>
              <a:t>Feature Aggregation Module</a:t>
            </a:r>
            <a:r>
              <a:rPr lang="zh-CN" altLang="en-US" dirty="0">
                <a:latin typeface="微软雅黑" panose="020B0503020204020204" pitchFamily="34" charset="-122"/>
                <a:ea typeface="微软雅黑" panose="020B0503020204020204" pitchFamily="34" charset="-122"/>
              </a:rPr>
              <a:t>使</a:t>
            </a:r>
            <a:r>
              <a:rPr lang="en-US" altLang="zh-CN" dirty="0">
                <a:latin typeface="微软雅黑" panose="020B0503020204020204" pitchFamily="34" charset="-122"/>
                <a:ea typeface="微软雅黑" panose="020B0503020204020204" pitchFamily="34" charset="-122"/>
              </a:rPr>
              <a:t>GGM</a:t>
            </a:r>
            <a:r>
              <a:rPr lang="zh-CN" altLang="en-US" dirty="0">
                <a:latin typeface="微软雅黑" panose="020B0503020204020204" pitchFamily="34" charset="-122"/>
                <a:ea typeface="微软雅黑" panose="020B0503020204020204" pitchFamily="34" charset="-122"/>
              </a:rPr>
              <a:t>的粗层次特征图与金字塔不同尺度的特征图无缝融合。</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FAM</a:t>
            </a:r>
            <a:r>
              <a:rPr lang="zh-CN" altLang="en-US" dirty="0">
                <a:latin typeface="微软雅黑" panose="020B0503020204020204" pitchFamily="34" charset="-122"/>
                <a:ea typeface="微软雅黑" panose="020B0503020204020204" pitchFamily="34" charset="-122"/>
              </a:rPr>
              <a:t>有两个优势</a:t>
            </a:r>
            <a:r>
              <a:rPr lang="en-US" altLang="zh-CN" dirty="0">
                <a:latin typeface="微软雅黑" panose="020B0503020204020204" pitchFamily="34" charset="-122"/>
                <a:ea typeface="微软雅黑" panose="020B0503020204020204" pitchFamily="34" charset="-122"/>
              </a:rPr>
              <a:t>:</a:t>
            </a: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降低模型上采样的混叠效果</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允许每个空间位置查看不同范围的上下文，进一步扩大整个网络的感知范围。</a:t>
            </a:r>
          </a:p>
        </p:txBody>
      </p:sp>
      <p:pic>
        <p:nvPicPr>
          <p:cNvPr id="9" name="图片 8">
            <a:extLst>
              <a:ext uri="{FF2B5EF4-FFF2-40B4-BE49-F238E27FC236}">
                <a16:creationId xmlns:a16="http://schemas.microsoft.com/office/drawing/2014/main" id="{0B37E730-9721-439B-8FE9-4FF730AF7418}"/>
              </a:ext>
            </a:extLst>
          </p:cNvPr>
          <p:cNvPicPr>
            <a:picLocks noChangeAspect="1"/>
          </p:cNvPicPr>
          <p:nvPr/>
        </p:nvPicPr>
        <p:blipFill>
          <a:blip r:embed="rId3"/>
          <a:stretch>
            <a:fillRect/>
          </a:stretch>
        </p:blipFill>
        <p:spPr>
          <a:xfrm>
            <a:off x="533400" y="3211836"/>
            <a:ext cx="5759818" cy="2138026"/>
          </a:xfrm>
          <a:prstGeom prst="rect">
            <a:avLst/>
          </a:prstGeom>
        </p:spPr>
      </p:pic>
      <p:pic>
        <p:nvPicPr>
          <p:cNvPr id="2" name="图片 1">
            <a:extLst>
              <a:ext uri="{FF2B5EF4-FFF2-40B4-BE49-F238E27FC236}">
                <a16:creationId xmlns:a16="http://schemas.microsoft.com/office/drawing/2014/main" id="{D100BFE1-C47B-415F-9BF7-99AD301717DC}"/>
              </a:ext>
            </a:extLst>
          </p:cNvPr>
          <p:cNvPicPr>
            <a:picLocks noChangeAspect="1"/>
          </p:cNvPicPr>
          <p:nvPr/>
        </p:nvPicPr>
        <p:blipFill rotWithShape="1">
          <a:blip r:embed="rId4"/>
          <a:srcRect b="1781"/>
          <a:stretch/>
        </p:blipFill>
        <p:spPr>
          <a:xfrm>
            <a:off x="6686681" y="2904851"/>
            <a:ext cx="4625192" cy="2962550"/>
          </a:xfrm>
          <a:prstGeom prst="rect">
            <a:avLst/>
          </a:prstGeom>
        </p:spPr>
      </p:pic>
      <p:sp>
        <p:nvSpPr>
          <p:cNvPr id="5" name="矩形 4">
            <a:extLst>
              <a:ext uri="{FF2B5EF4-FFF2-40B4-BE49-F238E27FC236}">
                <a16:creationId xmlns:a16="http://schemas.microsoft.com/office/drawing/2014/main" id="{95D00C57-9F47-4CD8-829B-0D4E051F785C}"/>
              </a:ext>
            </a:extLst>
          </p:cNvPr>
          <p:cNvSpPr/>
          <p:nvPr/>
        </p:nvSpPr>
        <p:spPr>
          <a:xfrm>
            <a:off x="7395592" y="5867401"/>
            <a:ext cx="3039615" cy="369332"/>
          </a:xfrm>
          <a:prstGeom prst="rect">
            <a:avLst/>
          </a:prstGeom>
        </p:spPr>
        <p:txBody>
          <a:bodyPr wrap="none">
            <a:spAutoFit/>
          </a:bodyPr>
          <a:lstStyle/>
          <a:p>
            <a:r>
              <a:rPr lang="zh-CN" altLang="en-US" dirty="0"/>
              <a:t>feature aggregation module </a:t>
            </a:r>
          </a:p>
        </p:txBody>
      </p:sp>
    </p:spTree>
    <p:extLst>
      <p:ext uri="{BB962C8B-B14F-4D97-AF65-F5344CB8AC3E}">
        <p14:creationId xmlns:p14="http://schemas.microsoft.com/office/powerpoint/2010/main" val="943672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108348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Cascaded Partial Decoder for Fast and Accurate Salient Object Detection</a:t>
            </a:r>
          </a:p>
        </p:txBody>
      </p:sp>
      <p:sp>
        <p:nvSpPr>
          <p:cNvPr id="5" name="矩形 4">
            <a:extLst>
              <a:ext uri="{FF2B5EF4-FFF2-40B4-BE49-F238E27FC236}">
                <a16:creationId xmlns:a16="http://schemas.microsoft.com/office/drawing/2014/main" id="{258CD08A-3CE7-452D-83B1-155EDC87F1B7}"/>
              </a:ext>
            </a:extLst>
          </p:cNvPr>
          <p:cNvSpPr/>
          <p:nvPr/>
        </p:nvSpPr>
        <p:spPr>
          <a:xfrm>
            <a:off x="1457300" y="809285"/>
            <a:ext cx="9277400" cy="1077218"/>
          </a:xfrm>
          <a:prstGeom prst="rect">
            <a:avLst/>
          </a:prstGeom>
          <a:noFill/>
        </p:spPr>
        <p:txBody>
          <a:bodyPr wrap="square" lIns="91440" tIns="45720" rIns="91440" bIns="45720">
            <a:spAutoFit/>
          </a:bodyPr>
          <a:lstStyle/>
          <a:p>
            <a:pPr lvl="0" algn="ctr"/>
            <a:r>
              <a:rPr lang="en-US" altLang="zh-CN" sz="3200" dirty="0">
                <a:ln w="0"/>
                <a:solidFill>
                  <a:srgbClr val="002060"/>
                </a:solidFill>
                <a:effectLst>
                  <a:outerShdw blurRad="38100" dist="25400" dir="5400000" algn="ctr" rotWithShape="0">
                    <a:srgbClr val="6E747A">
                      <a:alpha val="43000"/>
                    </a:srgbClr>
                  </a:outerShdw>
                </a:effectLst>
              </a:rPr>
              <a:t>Cascaded Partial Decoder for Fast and Accurate Salient Object Detection</a:t>
            </a:r>
          </a:p>
        </p:txBody>
      </p:sp>
      <p:sp>
        <p:nvSpPr>
          <p:cNvPr id="2" name="文本框 1">
            <a:extLst>
              <a:ext uri="{FF2B5EF4-FFF2-40B4-BE49-F238E27FC236}">
                <a16:creationId xmlns:a16="http://schemas.microsoft.com/office/drawing/2014/main" id="{D81FF824-9392-4514-83BA-03A33D58A66A}"/>
              </a:ext>
            </a:extLst>
          </p:cNvPr>
          <p:cNvSpPr txBox="1"/>
          <p:nvPr/>
        </p:nvSpPr>
        <p:spPr>
          <a:xfrm>
            <a:off x="4272403" y="1917527"/>
            <a:ext cx="3828343" cy="369332"/>
          </a:xfrm>
          <a:prstGeom prst="rect">
            <a:avLst/>
          </a:prstGeom>
          <a:noFill/>
        </p:spPr>
        <p:txBody>
          <a:bodyPr wrap="square" rtlCol="0">
            <a:spAutoFit/>
          </a:bodyPr>
          <a:lstStyle/>
          <a:p>
            <a:pPr lvl="0"/>
            <a:r>
              <a:rPr lang="en-US" altLang="zh-CN" dirty="0" err="1">
                <a:solidFill>
                  <a:prstClr val="black"/>
                </a:solidFill>
              </a:rPr>
              <a:t>Zhe</a:t>
            </a:r>
            <a:r>
              <a:rPr lang="en-US" altLang="zh-CN" dirty="0">
                <a:solidFill>
                  <a:prstClr val="black"/>
                </a:solidFill>
              </a:rPr>
              <a:t> Wu, Li </a:t>
            </a:r>
            <a:r>
              <a:rPr lang="en-US" altLang="zh-CN" dirty="0" err="1">
                <a:solidFill>
                  <a:prstClr val="black"/>
                </a:solidFill>
              </a:rPr>
              <a:t>Su</a:t>
            </a:r>
            <a:r>
              <a:rPr lang="en-US" altLang="zh-CN" dirty="0">
                <a:solidFill>
                  <a:prstClr val="black"/>
                </a:solidFill>
              </a:rPr>
              <a:t>, and Qingming Huang</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1BB70DC9-6146-4ECF-8CFB-C49BE683033F}"/>
              </a:ext>
            </a:extLst>
          </p:cNvPr>
          <p:cNvSpPr/>
          <p:nvPr/>
        </p:nvSpPr>
        <p:spPr>
          <a:xfrm>
            <a:off x="4110684" y="2323744"/>
            <a:ext cx="4151783" cy="369332"/>
          </a:xfrm>
          <a:prstGeom prst="rect">
            <a:avLst/>
          </a:prstGeom>
        </p:spPr>
        <p:txBody>
          <a:bodyPr wrap="square">
            <a:spAutoFit/>
          </a:bodyPr>
          <a:lstStyle/>
          <a:p>
            <a:pPr algn="ctr"/>
            <a:r>
              <a:rPr lang="en-US" altLang="zh-CN" dirty="0"/>
              <a:t>CVPR2019</a:t>
            </a:r>
            <a:endParaRPr lang="en-US" altLang="zh-CN" sz="1600" dirty="0"/>
          </a:p>
        </p:txBody>
      </p:sp>
      <p:sp>
        <p:nvSpPr>
          <p:cNvPr id="11" name="文本框 10">
            <a:extLst>
              <a:ext uri="{FF2B5EF4-FFF2-40B4-BE49-F238E27FC236}">
                <a16:creationId xmlns:a16="http://schemas.microsoft.com/office/drawing/2014/main" id="{2F68917A-C270-48EB-BA7C-15E85C0C34D8}"/>
              </a:ext>
            </a:extLst>
          </p:cNvPr>
          <p:cNvSpPr txBox="1"/>
          <p:nvPr/>
        </p:nvSpPr>
        <p:spPr>
          <a:xfrm>
            <a:off x="953160" y="3130317"/>
            <a:ext cx="4723740" cy="2167068"/>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p>
          <a:p>
            <a:pPr>
              <a:lnSpc>
                <a:spcPct val="150000"/>
              </a:lnSpc>
            </a:pPr>
            <a:r>
              <a:rPr lang="zh-CN" altLang="en-US" dirty="0">
                <a:latin typeface="微软雅黑" panose="020B0503020204020204" pitchFamily="34" charset="-122"/>
                <a:ea typeface="微软雅黑" panose="020B0503020204020204" pitchFamily="34" charset="-122"/>
              </a:rPr>
              <a:t>由于低层特征的分辨率大，将它们与高层特征相结合明显地增加了计算复杂度</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当特征从高层逐渐聚集到低层时，性能会迅速饱和</a:t>
            </a:r>
          </a:p>
        </p:txBody>
      </p:sp>
      <p:pic>
        <p:nvPicPr>
          <p:cNvPr id="7" name="图片 6">
            <a:extLst>
              <a:ext uri="{FF2B5EF4-FFF2-40B4-BE49-F238E27FC236}">
                <a16:creationId xmlns:a16="http://schemas.microsoft.com/office/drawing/2014/main" id="{0822E7BF-F6AF-430D-95B1-00A712F5E700}"/>
              </a:ext>
            </a:extLst>
          </p:cNvPr>
          <p:cNvPicPr>
            <a:picLocks noChangeAspect="1"/>
          </p:cNvPicPr>
          <p:nvPr/>
        </p:nvPicPr>
        <p:blipFill rotWithShape="1">
          <a:blip r:embed="rId3"/>
          <a:srcRect b="42978"/>
          <a:stretch/>
        </p:blipFill>
        <p:spPr>
          <a:xfrm>
            <a:off x="5769651" y="2932679"/>
            <a:ext cx="5876856" cy="2483454"/>
          </a:xfrm>
          <a:prstGeom prst="rect">
            <a:avLst/>
          </a:prstGeom>
        </p:spPr>
      </p:pic>
      <p:sp>
        <p:nvSpPr>
          <p:cNvPr id="10" name="文本框 9">
            <a:extLst>
              <a:ext uri="{FF2B5EF4-FFF2-40B4-BE49-F238E27FC236}">
                <a16:creationId xmlns:a16="http://schemas.microsoft.com/office/drawing/2014/main" id="{02852990-73DA-4043-9512-0747FD0BB69B}"/>
              </a:ext>
            </a:extLst>
          </p:cNvPr>
          <p:cNvSpPr txBox="1"/>
          <p:nvPr/>
        </p:nvSpPr>
        <p:spPr>
          <a:xfrm>
            <a:off x="6600800" y="5426282"/>
            <a:ext cx="4590390" cy="458908"/>
          </a:xfrm>
          <a:prstGeom prst="rect">
            <a:avLst/>
          </a:prstGeom>
          <a:noFill/>
        </p:spPr>
        <p:txBody>
          <a:bodyPr wrap="squar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DSS</a:t>
            </a:r>
            <a:r>
              <a:rPr lang="zh-CN" altLang="en-US" dirty="0">
                <a:latin typeface="微软雅黑" panose="020B0503020204020204" pitchFamily="34" charset="-122"/>
                <a:ea typeface="微软雅黑" panose="020B0503020204020204" pitchFamily="34" charset="-122"/>
              </a:rPr>
              <a:t>网络</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个侧分支的评测指标和推测时间</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86452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108348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Cascaded Partial Decoder for Fast and Accurate Salient Object Detection</a:t>
            </a:r>
          </a:p>
        </p:txBody>
      </p:sp>
      <p:sp>
        <p:nvSpPr>
          <p:cNvPr id="11" name="文本框 10">
            <a:extLst>
              <a:ext uri="{FF2B5EF4-FFF2-40B4-BE49-F238E27FC236}">
                <a16:creationId xmlns:a16="http://schemas.microsoft.com/office/drawing/2014/main" id="{2F68917A-C270-48EB-BA7C-15E85C0C34D8}"/>
              </a:ext>
            </a:extLst>
          </p:cNvPr>
          <p:cNvSpPr txBox="1"/>
          <p:nvPr/>
        </p:nvSpPr>
        <p:spPr>
          <a:xfrm>
            <a:off x="848385" y="4224458"/>
            <a:ext cx="10324440" cy="874407"/>
          </a:xfrm>
          <a:prstGeom prst="rect">
            <a:avLst/>
          </a:prstGeom>
          <a:noFill/>
        </p:spPr>
        <p:txBody>
          <a:bodyPr wrap="squar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Full decoder network: </a:t>
            </a:r>
            <a:r>
              <a:rPr lang="zh-CN" altLang="en-US" dirty="0">
                <a:latin typeface="微软雅黑" panose="020B0503020204020204" pitchFamily="34" charset="-122"/>
                <a:ea typeface="微软雅黑" panose="020B0503020204020204" pitchFamily="34" charset="-122"/>
              </a:rPr>
              <a:t>结合所有特征来生成显著图</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Partical decoder network:</a:t>
            </a:r>
            <a:r>
              <a:rPr lang="zh-CN" altLang="en-US" dirty="0">
                <a:latin typeface="微软雅黑" panose="020B0503020204020204" pitchFamily="34" charset="-122"/>
                <a:ea typeface="微软雅黑" panose="020B0503020204020204" pitchFamily="34" charset="-122"/>
              </a:rPr>
              <a:t>丢弃部分底层特征来生成显著图</a:t>
            </a:r>
            <a:endParaRPr lang="en-US" altLang="zh-CN"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E6E357E4-8F20-4229-A50B-7054DD634F5C}"/>
              </a:ext>
            </a:extLst>
          </p:cNvPr>
          <p:cNvPicPr>
            <a:picLocks noChangeAspect="1"/>
          </p:cNvPicPr>
          <p:nvPr/>
        </p:nvPicPr>
        <p:blipFill>
          <a:blip r:embed="rId3"/>
          <a:stretch>
            <a:fillRect/>
          </a:stretch>
        </p:blipFill>
        <p:spPr>
          <a:xfrm>
            <a:off x="414337" y="1385075"/>
            <a:ext cx="11363325" cy="1944953"/>
          </a:xfrm>
          <a:prstGeom prst="rect">
            <a:avLst/>
          </a:prstGeom>
        </p:spPr>
      </p:pic>
      <p:sp>
        <p:nvSpPr>
          <p:cNvPr id="10" name="矩形 9">
            <a:extLst>
              <a:ext uri="{FF2B5EF4-FFF2-40B4-BE49-F238E27FC236}">
                <a16:creationId xmlns:a16="http://schemas.microsoft.com/office/drawing/2014/main" id="{D3D87BFE-7101-4604-BBDC-D67E6864517B}"/>
              </a:ext>
            </a:extLst>
          </p:cNvPr>
          <p:cNvSpPr/>
          <p:nvPr/>
        </p:nvSpPr>
        <p:spPr>
          <a:xfrm>
            <a:off x="414337" y="690356"/>
            <a:ext cx="4482574" cy="505523"/>
          </a:xfrm>
          <a:prstGeom prst="rect">
            <a:avLst/>
          </a:prstGeom>
        </p:spPr>
        <p:txBody>
          <a:bodyPr wrap="none">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Full decoder VS Partical decoder </a:t>
            </a:r>
            <a:r>
              <a:rPr lang="zh-CN" altLang="en-US" sz="2000" b="1" kern="0" dirty="0">
                <a:solidFill>
                  <a:srgbClr val="071F65"/>
                </a:solidFill>
                <a:cs typeface="+mn-ea"/>
                <a:sym typeface="+mn-lt"/>
              </a:rPr>
              <a:t>：</a:t>
            </a:r>
          </a:p>
        </p:txBody>
      </p:sp>
      <p:sp>
        <p:nvSpPr>
          <p:cNvPr id="12" name="矩形 11">
            <a:extLst>
              <a:ext uri="{FF2B5EF4-FFF2-40B4-BE49-F238E27FC236}">
                <a16:creationId xmlns:a16="http://schemas.microsoft.com/office/drawing/2014/main" id="{BE4B08E4-3780-4732-9F85-1ACE2DA5E2F7}"/>
              </a:ext>
            </a:extLst>
          </p:cNvPr>
          <p:cNvSpPr/>
          <p:nvPr/>
        </p:nvSpPr>
        <p:spPr>
          <a:xfrm>
            <a:off x="1348863" y="3374084"/>
            <a:ext cx="4053610"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a</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Traditional encoder-decoder framework</a:t>
            </a:r>
            <a:endParaRPr lang="zh-CN" altLang="en-US" sz="1400" dirty="0"/>
          </a:p>
        </p:txBody>
      </p:sp>
      <p:sp>
        <p:nvSpPr>
          <p:cNvPr id="13" name="矩形 12">
            <a:extLst>
              <a:ext uri="{FF2B5EF4-FFF2-40B4-BE49-F238E27FC236}">
                <a16:creationId xmlns:a16="http://schemas.microsoft.com/office/drawing/2014/main" id="{884A1906-9700-430C-A0B7-8AF60256E6B7}"/>
              </a:ext>
            </a:extLst>
          </p:cNvPr>
          <p:cNvSpPr/>
          <p:nvPr/>
        </p:nvSpPr>
        <p:spPr>
          <a:xfrm>
            <a:off x="6789529" y="3374084"/>
            <a:ext cx="3777957"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b</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cascaded partial decoder framework</a:t>
            </a:r>
            <a:endParaRPr lang="zh-CN" altLang="en-US" sz="1400" dirty="0"/>
          </a:p>
        </p:txBody>
      </p:sp>
    </p:spTree>
    <p:extLst>
      <p:ext uri="{BB962C8B-B14F-4D97-AF65-F5344CB8AC3E}">
        <p14:creationId xmlns:p14="http://schemas.microsoft.com/office/powerpoint/2010/main" val="1842476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108348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Cascaded Partial Decoder for Fast and Accurate Salient Object Detection</a:t>
            </a:r>
          </a:p>
        </p:txBody>
      </p:sp>
      <p:sp>
        <p:nvSpPr>
          <p:cNvPr id="11" name="文本框 10">
            <a:extLst>
              <a:ext uri="{FF2B5EF4-FFF2-40B4-BE49-F238E27FC236}">
                <a16:creationId xmlns:a16="http://schemas.microsoft.com/office/drawing/2014/main" id="{2F68917A-C270-48EB-BA7C-15E85C0C34D8}"/>
              </a:ext>
            </a:extLst>
          </p:cNvPr>
          <p:cNvSpPr txBox="1"/>
          <p:nvPr/>
        </p:nvSpPr>
        <p:spPr>
          <a:xfrm>
            <a:off x="607431" y="4741511"/>
            <a:ext cx="11584569" cy="2120902"/>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为了利用生成的显著图重新优化显著图，设计了一个分叉网络。将</a:t>
            </a:r>
            <a:r>
              <a:rPr lang="en-US" altLang="zh-CN" dirty="0">
                <a:latin typeface="微软雅黑" panose="020B0503020204020204" pitchFamily="34" charset="-122"/>
                <a:ea typeface="微软雅黑" panose="020B0503020204020204" pitchFamily="34" charset="-122"/>
              </a:rPr>
              <a:t>conv3_3</a:t>
            </a:r>
            <a:r>
              <a:rPr lang="zh-CN" altLang="en-US" dirty="0">
                <a:latin typeface="微软雅黑" panose="020B0503020204020204" pitchFamily="34" charset="-122"/>
                <a:ea typeface="微软雅黑" panose="020B0503020204020204" pitchFamily="34" charset="-122"/>
              </a:rPr>
              <a:t>层设置为优化层，并使用最后两个卷积块构造两个分支：注意分支和检测分支。两个分支参数不共享，共同训练。</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一方面，注意分支为检测分支提供了精确的注意图，使得检测分支能够分割出更加精确的显著目标。</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另一方面，检测分支可以看作是注意分支的辅助损失，这也有助于注意分支聚焦于显著对象。两个分支的联合训练使得模型在抑制干扰的同时一致地突出显著目标。</a:t>
            </a:r>
          </a:p>
        </p:txBody>
      </p:sp>
      <p:sp>
        <p:nvSpPr>
          <p:cNvPr id="10" name="矩形 9">
            <a:extLst>
              <a:ext uri="{FF2B5EF4-FFF2-40B4-BE49-F238E27FC236}">
                <a16:creationId xmlns:a16="http://schemas.microsoft.com/office/drawing/2014/main" id="{D3D87BFE-7101-4604-BBDC-D67E6864517B}"/>
              </a:ext>
            </a:extLst>
          </p:cNvPr>
          <p:cNvSpPr/>
          <p:nvPr/>
        </p:nvSpPr>
        <p:spPr>
          <a:xfrm>
            <a:off x="414337" y="690356"/>
            <a:ext cx="1467068" cy="507127"/>
          </a:xfrm>
          <a:prstGeom prst="rect">
            <a:avLst/>
          </a:prstGeom>
        </p:spPr>
        <p:txBody>
          <a:bodyPr wrap="none">
            <a:spAutoFit/>
          </a:bodyPr>
          <a:lstStyle/>
          <a:p>
            <a:pPr>
              <a:lnSpc>
                <a:spcPct val="150000"/>
              </a:lnSpc>
            </a:pPr>
            <a:r>
              <a:rPr lang="zh-CN" altLang="en-US" sz="2000" b="1" kern="0" dirty="0">
                <a:solidFill>
                  <a:srgbClr val="071F65"/>
                </a:solidFill>
                <a:cs typeface="+mn-ea"/>
                <a:sym typeface="+mn-lt"/>
              </a:rPr>
              <a:t>网络结构：</a:t>
            </a:r>
          </a:p>
        </p:txBody>
      </p:sp>
      <p:sp>
        <p:nvSpPr>
          <p:cNvPr id="14" name="矩形 13">
            <a:extLst>
              <a:ext uri="{FF2B5EF4-FFF2-40B4-BE49-F238E27FC236}">
                <a16:creationId xmlns:a16="http://schemas.microsoft.com/office/drawing/2014/main" id="{74312F01-C343-47ED-96E0-2BE94E6369F4}"/>
              </a:ext>
            </a:extLst>
          </p:cNvPr>
          <p:cNvSpPr/>
          <p:nvPr/>
        </p:nvSpPr>
        <p:spPr>
          <a:xfrm>
            <a:off x="5475019" y="698454"/>
            <a:ext cx="2059795" cy="458908"/>
          </a:xfrm>
          <a:prstGeom prst="rect">
            <a:avLst/>
          </a:prstGeom>
        </p:spPr>
        <p:txBody>
          <a:bodyPr wrap="none">
            <a:spAutoFit/>
          </a:bodyPr>
          <a:lstStyle/>
          <a:p>
            <a:pPr>
              <a:lnSpc>
                <a:spcPct val="150000"/>
              </a:lnSpc>
            </a:pPr>
            <a:r>
              <a:rPr lang="en-US" altLang="zh-CN" dirty="0">
                <a:latin typeface="微软雅黑" panose="020B0503020204020204" pitchFamily="34" charset="-122"/>
                <a:ea typeface="微软雅黑" panose="020B0503020204020204" pitchFamily="34" charset="-122"/>
              </a:rPr>
              <a:t>Attention branch</a:t>
            </a:r>
          </a:p>
        </p:txBody>
      </p:sp>
      <p:sp>
        <p:nvSpPr>
          <p:cNvPr id="15" name="矩形 14">
            <a:extLst>
              <a:ext uri="{FF2B5EF4-FFF2-40B4-BE49-F238E27FC236}">
                <a16:creationId xmlns:a16="http://schemas.microsoft.com/office/drawing/2014/main" id="{A7AAF71E-C5EC-4EE2-B807-01E6ADA568C4}"/>
              </a:ext>
            </a:extLst>
          </p:cNvPr>
          <p:cNvSpPr/>
          <p:nvPr/>
        </p:nvSpPr>
        <p:spPr>
          <a:xfrm>
            <a:off x="5513658" y="4282603"/>
            <a:ext cx="2164054" cy="458908"/>
          </a:xfrm>
          <a:prstGeom prst="rect">
            <a:avLst/>
          </a:prstGeom>
        </p:spPr>
        <p:txBody>
          <a:bodyPr wrap="none">
            <a:spAutoFit/>
          </a:bodyPr>
          <a:lstStyle/>
          <a:p>
            <a:pPr>
              <a:lnSpc>
                <a:spcPct val="150000"/>
              </a:lnSpc>
            </a:pPr>
            <a:r>
              <a:rPr lang="en-US" altLang="zh-CN" dirty="0">
                <a:latin typeface="微软雅黑" panose="020B0503020204020204" pitchFamily="34" charset="-122"/>
                <a:ea typeface="微软雅黑" panose="020B0503020204020204" pitchFamily="34" charset="-122"/>
              </a:rPr>
              <a:t>Detection branch</a:t>
            </a:r>
          </a:p>
        </p:txBody>
      </p:sp>
      <p:pic>
        <p:nvPicPr>
          <p:cNvPr id="3" name="图片 2">
            <a:extLst>
              <a:ext uri="{FF2B5EF4-FFF2-40B4-BE49-F238E27FC236}">
                <a16:creationId xmlns:a16="http://schemas.microsoft.com/office/drawing/2014/main" id="{2207E6DE-C5E9-4398-92BB-64F92C0949C8}"/>
              </a:ext>
            </a:extLst>
          </p:cNvPr>
          <p:cNvPicPr>
            <a:picLocks noChangeAspect="1"/>
          </p:cNvPicPr>
          <p:nvPr/>
        </p:nvPicPr>
        <p:blipFill>
          <a:blip r:embed="rId3"/>
          <a:stretch>
            <a:fillRect/>
          </a:stretch>
        </p:blipFill>
        <p:spPr>
          <a:xfrm>
            <a:off x="527849" y="1165460"/>
            <a:ext cx="8705850" cy="3181350"/>
          </a:xfrm>
          <a:prstGeom prst="rect">
            <a:avLst/>
          </a:prstGeom>
        </p:spPr>
      </p:pic>
      <p:sp>
        <p:nvSpPr>
          <p:cNvPr id="16" name="矩形 15">
            <a:extLst>
              <a:ext uri="{FF2B5EF4-FFF2-40B4-BE49-F238E27FC236}">
                <a16:creationId xmlns:a16="http://schemas.microsoft.com/office/drawing/2014/main" id="{C93857EF-A3A6-4D14-B80E-A32A2D54D4EA}"/>
              </a:ext>
            </a:extLst>
          </p:cNvPr>
          <p:cNvSpPr/>
          <p:nvPr/>
        </p:nvSpPr>
        <p:spPr>
          <a:xfrm>
            <a:off x="9233699" y="1619040"/>
            <a:ext cx="2353529" cy="458908"/>
          </a:xfrm>
          <a:prstGeom prst="rect">
            <a:avLst/>
          </a:prstGeom>
        </p:spPr>
        <p:txBody>
          <a:bodyPr wrap="none">
            <a:spAutoFit/>
          </a:bodyPr>
          <a:lstStyle/>
          <a:p>
            <a:pPr>
              <a:lnSpc>
                <a:spcPct val="150000"/>
              </a:lnSpc>
            </a:pPr>
            <a:r>
              <a:rPr lang="en-US" altLang="zh-CN" dirty="0">
                <a:latin typeface="微软雅黑" panose="020B0503020204020204" pitchFamily="34" charset="-122"/>
                <a:ea typeface="微软雅黑" panose="020B0503020204020204" pitchFamily="34" charset="-122"/>
              </a:rPr>
              <a:t>initial saliency map </a:t>
            </a:r>
          </a:p>
        </p:txBody>
      </p:sp>
      <p:sp>
        <p:nvSpPr>
          <p:cNvPr id="17" name="矩形 16">
            <a:extLst>
              <a:ext uri="{FF2B5EF4-FFF2-40B4-BE49-F238E27FC236}">
                <a16:creationId xmlns:a16="http://schemas.microsoft.com/office/drawing/2014/main" id="{88A2513D-E64A-4BA3-A41F-27718541F6B2}"/>
              </a:ext>
            </a:extLst>
          </p:cNvPr>
          <p:cNvSpPr/>
          <p:nvPr/>
        </p:nvSpPr>
        <p:spPr>
          <a:xfrm>
            <a:off x="9233699" y="3192749"/>
            <a:ext cx="2156360" cy="458908"/>
          </a:xfrm>
          <a:prstGeom prst="rect">
            <a:avLst/>
          </a:prstGeom>
        </p:spPr>
        <p:txBody>
          <a:bodyPr wrap="none">
            <a:spAutoFit/>
          </a:bodyPr>
          <a:lstStyle/>
          <a:p>
            <a:pPr>
              <a:lnSpc>
                <a:spcPct val="150000"/>
              </a:lnSpc>
            </a:pPr>
            <a:r>
              <a:rPr lang="en-US" altLang="zh-CN" dirty="0">
                <a:latin typeface="微软雅黑" panose="020B0503020204020204" pitchFamily="34" charset="-122"/>
                <a:ea typeface="微软雅黑" panose="020B0503020204020204" pitchFamily="34" charset="-122"/>
              </a:rPr>
              <a:t>final saliency map</a:t>
            </a:r>
          </a:p>
        </p:txBody>
      </p:sp>
      <p:sp>
        <p:nvSpPr>
          <p:cNvPr id="18" name="矩形 17">
            <a:extLst>
              <a:ext uri="{FF2B5EF4-FFF2-40B4-BE49-F238E27FC236}">
                <a16:creationId xmlns:a16="http://schemas.microsoft.com/office/drawing/2014/main" id="{253EAE7E-816E-4471-B7E5-04B293DA0A1C}"/>
              </a:ext>
            </a:extLst>
          </p:cNvPr>
          <p:cNvSpPr/>
          <p:nvPr/>
        </p:nvSpPr>
        <p:spPr>
          <a:xfrm>
            <a:off x="3876675" y="2035670"/>
            <a:ext cx="3038475" cy="458908"/>
          </a:xfrm>
          <a:prstGeom prst="rect">
            <a:avLst/>
          </a:prstGeom>
        </p:spPr>
        <p:txBody>
          <a:bodyPr wrap="square">
            <a:spAutoFit/>
          </a:bodyPr>
          <a:lstStyle/>
          <a:p>
            <a:pPr>
              <a:lnSpc>
                <a:spcPct val="150000"/>
              </a:lnSpc>
            </a:pPr>
            <a:r>
              <a:rPr lang="en-US" altLang="zh-CN" dirty="0">
                <a:latin typeface="微软雅黑" panose="020B0503020204020204" pitchFamily="34" charset="-122"/>
                <a:ea typeface="微软雅黑" panose="020B0503020204020204" pitchFamily="34" charset="-122"/>
              </a:rPr>
              <a:t>enhanced attention map</a:t>
            </a:r>
          </a:p>
        </p:txBody>
      </p:sp>
      <p:pic>
        <p:nvPicPr>
          <p:cNvPr id="9" name="图片 8">
            <a:extLst>
              <a:ext uri="{FF2B5EF4-FFF2-40B4-BE49-F238E27FC236}">
                <a16:creationId xmlns:a16="http://schemas.microsoft.com/office/drawing/2014/main" id="{1F528961-E1DC-47C8-A206-CC120B38837D}"/>
              </a:ext>
            </a:extLst>
          </p:cNvPr>
          <p:cNvPicPr>
            <a:picLocks noChangeAspect="1"/>
          </p:cNvPicPr>
          <p:nvPr/>
        </p:nvPicPr>
        <p:blipFill rotWithShape="1">
          <a:blip r:embed="rId4"/>
          <a:srcRect t="1" r="42591" b="-11572"/>
          <a:stretch/>
        </p:blipFill>
        <p:spPr>
          <a:xfrm>
            <a:off x="879672" y="3589814"/>
            <a:ext cx="3944474" cy="512006"/>
          </a:xfrm>
          <a:prstGeom prst="rect">
            <a:avLst/>
          </a:prstGeom>
        </p:spPr>
      </p:pic>
      <p:pic>
        <p:nvPicPr>
          <p:cNvPr id="19" name="图片 18">
            <a:extLst>
              <a:ext uri="{FF2B5EF4-FFF2-40B4-BE49-F238E27FC236}">
                <a16:creationId xmlns:a16="http://schemas.microsoft.com/office/drawing/2014/main" id="{0E83CD3C-63F0-477B-A8AA-7F4F39A0BE51}"/>
              </a:ext>
            </a:extLst>
          </p:cNvPr>
          <p:cNvPicPr>
            <a:picLocks noChangeAspect="1"/>
          </p:cNvPicPr>
          <p:nvPr/>
        </p:nvPicPr>
        <p:blipFill rotWithShape="1">
          <a:blip r:embed="rId4"/>
          <a:srcRect l="57409"/>
          <a:stretch/>
        </p:blipFill>
        <p:spPr>
          <a:xfrm>
            <a:off x="865996" y="4138519"/>
            <a:ext cx="2926392" cy="458908"/>
          </a:xfrm>
          <a:prstGeom prst="rect">
            <a:avLst/>
          </a:prstGeom>
        </p:spPr>
      </p:pic>
    </p:spTree>
    <p:extLst>
      <p:ext uri="{BB962C8B-B14F-4D97-AF65-F5344CB8AC3E}">
        <p14:creationId xmlns:p14="http://schemas.microsoft.com/office/powerpoint/2010/main" val="25178602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108348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Cascaded Partial Decoder for Fast and Accurate Salient Object Detection</a:t>
            </a:r>
          </a:p>
        </p:txBody>
      </p:sp>
      <p:sp>
        <p:nvSpPr>
          <p:cNvPr id="10" name="矩形 9">
            <a:extLst>
              <a:ext uri="{FF2B5EF4-FFF2-40B4-BE49-F238E27FC236}">
                <a16:creationId xmlns:a16="http://schemas.microsoft.com/office/drawing/2014/main" id="{D3D87BFE-7101-4604-BBDC-D67E6864517B}"/>
              </a:ext>
            </a:extLst>
          </p:cNvPr>
          <p:cNvSpPr/>
          <p:nvPr/>
        </p:nvSpPr>
        <p:spPr>
          <a:xfrm>
            <a:off x="414337" y="690356"/>
            <a:ext cx="954107" cy="507127"/>
          </a:xfrm>
          <a:prstGeom prst="rect">
            <a:avLst/>
          </a:prstGeom>
        </p:spPr>
        <p:txBody>
          <a:bodyPr wrap="none">
            <a:spAutoFit/>
          </a:bodyPr>
          <a:lstStyle/>
          <a:p>
            <a:pPr>
              <a:lnSpc>
                <a:spcPct val="150000"/>
              </a:lnSpc>
            </a:pPr>
            <a:r>
              <a:rPr lang="zh-CN" altLang="en-US" sz="2000" b="1" kern="0" dirty="0">
                <a:solidFill>
                  <a:srgbClr val="071F65"/>
                </a:solidFill>
                <a:cs typeface="+mn-ea"/>
                <a:sym typeface="+mn-lt"/>
              </a:rPr>
              <a:t>损失：</a:t>
            </a:r>
          </a:p>
        </p:txBody>
      </p:sp>
      <p:pic>
        <p:nvPicPr>
          <p:cNvPr id="2" name="图片 1">
            <a:extLst>
              <a:ext uri="{FF2B5EF4-FFF2-40B4-BE49-F238E27FC236}">
                <a16:creationId xmlns:a16="http://schemas.microsoft.com/office/drawing/2014/main" id="{1C1C6FBB-F89F-425D-9E3F-7E82FD0C225D}"/>
              </a:ext>
            </a:extLst>
          </p:cNvPr>
          <p:cNvPicPr>
            <a:picLocks noChangeAspect="1"/>
          </p:cNvPicPr>
          <p:nvPr/>
        </p:nvPicPr>
        <p:blipFill rotWithShape="1">
          <a:blip r:embed="rId3"/>
          <a:srcRect r="2371"/>
          <a:stretch/>
        </p:blipFill>
        <p:spPr>
          <a:xfrm>
            <a:off x="738188" y="2636041"/>
            <a:ext cx="4510088" cy="400050"/>
          </a:xfrm>
          <a:prstGeom prst="rect">
            <a:avLst/>
          </a:prstGeom>
        </p:spPr>
      </p:pic>
      <p:pic>
        <p:nvPicPr>
          <p:cNvPr id="5" name="图片 4">
            <a:extLst>
              <a:ext uri="{FF2B5EF4-FFF2-40B4-BE49-F238E27FC236}">
                <a16:creationId xmlns:a16="http://schemas.microsoft.com/office/drawing/2014/main" id="{598892E0-1377-47C5-BB66-817AA8D5D3F8}"/>
              </a:ext>
            </a:extLst>
          </p:cNvPr>
          <p:cNvPicPr>
            <a:picLocks noChangeAspect="1"/>
          </p:cNvPicPr>
          <p:nvPr/>
        </p:nvPicPr>
        <p:blipFill>
          <a:blip r:embed="rId4"/>
          <a:stretch>
            <a:fillRect/>
          </a:stretch>
        </p:blipFill>
        <p:spPr>
          <a:xfrm>
            <a:off x="738187" y="3048210"/>
            <a:ext cx="5829300" cy="990600"/>
          </a:xfrm>
          <a:prstGeom prst="rect">
            <a:avLst/>
          </a:prstGeom>
        </p:spPr>
      </p:pic>
      <p:sp>
        <p:nvSpPr>
          <p:cNvPr id="7" name="矩形 6">
            <a:extLst>
              <a:ext uri="{FF2B5EF4-FFF2-40B4-BE49-F238E27FC236}">
                <a16:creationId xmlns:a16="http://schemas.microsoft.com/office/drawing/2014/main" id="{039D38A2-1335-4CBA-BF83-D27DBBB0A262}"/>
              </a:ext>
            </a:extLst>
          </p:cNvPr>
          <p:cNvSpPr/>
          <p:nvPr/>
        </p:nvSpPr>
        <p:spPr>
          <a:xfrm>
            <a:off x="604836" y="4050929"/>
            <a:ext cx="10006013" cy="1200329"/>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其中，N 是像素数,</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δ是指示函数</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j 是像素坐标</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Θ={Θi,Θd}是对应于显著图S = {Si,Sd}的参数集</a:t>
            </a:r>
          </a:p>
        </p:txBody>
      </p:sp>
      <p:sp>
        <p:nvSpPr>
          <p:cNvPr id="8" name="矩形 7">
            <a:extLst>
              <a:ext uri="{FF2B5EF4-FFF2-40B4-BE49-F238E27FC236}">
                <a16:creationId xmlns:a16="http://schemas.microsoft.com/office/drawing/2014/main" id="{BF505284-EBF3-476F-83FE-553EF8AA2C56}"/>
              </a:ext>
            </a:extLst>
          </p:cNvPr>
          <p:cNvSpPr/>
          <p:nvPr/>
        </p:nvSpPr>
        <p:spPr>
          <a:xfrm>
            <a:off x="676620" y="1163019"/>
            <a:ext cx="4922758" cy="1289905"/>
          </a:xfrm>
          <a:prstGeom prst="rect">
            <a:avLst/>
          </a:prstGeom>
        </p:spPr>
        <p:txBody>
          <a:bodyPr wrap="none">
            <a:spAutoFit/>
          </a:bodyPr>
          <a:lstStyle/>
          <a:p>
            <a:pPr>
              <a:lnSpc>
                <a:spcPct val="150000"/>
              </a:lnSpc>
            </a:pPr>
            <a:r>
              <a:rPr lang="zh-CN" altLang="en-US" dirty="0">
                <a:latin typeface="微软雅黑" panose="020B0503020204020204" pitchFamily="34" charset="-122"/>
                <a:ea typeface="微软雅黑" panose="020B0503020204020204" pitchFamily="34" charset="-122"/>
              </a:rPr>
              <a:t>损失函数分为两部分</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Attention</a:t>
            </a:r>
            <a:r>
              <a:rPr lang="zh-CN" altLang="en-US" dirty="0">
                <a:latin typeface="微软雅黑" panose="020B0503020204020204" pitchFamily="34" charset="-122"/>
                <a:ea typeface="微软雅黑" panose="020B0503020204020204" pitchFamily="34" charset="-122"/>
              </a:rPr>
              <a:t>分支</a:t>
            </a:r>
            <a:r>
              <a:rPr lang="en-US" altLang="zh-CN" dirty="0">
                <a:latin typeface="微软雅黑" panose="020B0503020204020204" pitchFamily="34" charset="-122"/>
                <a:ea typeface="微软雅黑" panose="020B0503020204020204" pitchFamily="34" charset="-122"/>
              </a:rPr>
              <a:t>(initial saliency map)</a:t>
            </a:r>
            <a:r>
              <a:rPr lang="zh-CN" altLang="en-US" dirty="0">
                <a:latin typeface="微软雅黑" panose="020B0503020204020204" pitchFamily="34" charset="-122"/>
                <a:ea typeface="微软雅黑" panose="020B0503020204020204" pitchFamily="34" charset="-122"/>
              </a:rPr>
              <a:t>的损失</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Detection</a:t>
            </a:r>
            <a:r>
              <a:rPr lang="zh-CN" altLang="en-US" dirty="0">
                <a:latin typeface="微软雅黑" panose="020B0503020204020204" pitchFamily="34" charset="-122"/>
                <a:ea typeface="微软雅黑" panose="020B0503020204020204" pitchFamily="34" charset="-122"/>
              </a:rPr>
              <a:t>分支</a:t>
            </a:r>
            <a:r>
              <a:rPr lang="en-US" altLang="zh-CN" dirty="0">
                <a:latin typeface="微软雅黑" panose="020B0503020204020204" pitchFamily="34" charset="-122"/>
                <a:ea typeface="微软雅黑" panose="020B0503020204020204" pitchFamily="34" charset="-122"/>
              </a:rPr>
              <a:t>(final saliency map) </a:t>
            </a:r>
            <a:r>
              <a:rPr lang="zh-CN" altLang="en-US" dirty="0">
                <a:latin typeface="微软雅黑" panose="020B0503020204020204" pitchFamily="34" charset="-122"/>
                <a:ea typeface="微软雅黑" panose="020B0503020204020204" pitchFamily="34" charset="-122"/>
              </a:rPr>
              <a:t>的损失</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10949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108348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Cascaded Partial Decoder for Fast and Accurate Salient Object Detection</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F68917A-C270-48EB-BA7C-15E85C0C34D8}"/>
                  </a:ext>
                </a:extLst>
              </p:cNvPr>
              <p:cNvSpPr txBox="1"/>
              <p:nvPr/>
            </p:nvSpPr>
            <p:spPr>
              <a:xfrm>
                <a:off x="772185" y="1383471"/>
                <a:ext cx="10724490" cy="4740913"/>
              </a:xfrm>
              <a:prstGeom prst="rect">
                <a:avLst/>
              </a:prstGeom>
              <a:noFill/>
            </p:spPr>
            <p:txBody>
              <a:bodyPr wrap="squar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Initial attention strategy:</a:t>
                </a:r>
              </a:p>
              <a:p>
                <a:pPr lvl="1">
                  <a:lnSpc>
                    <a:spcPct val="150000"/>
                  </a:lnSpc>
                </a:pPr>
                <a:r>
                  <a:rPr lang="zh-CN" altLang="en-US" dirty="0">
                    <a:latin typeface="微软雅黑" panose="020B0503020204020204" pitchFamily="34" charset="-122"/>
                    <a:ea typeface="微软雅黑" panose="020B0503020204020204" pitchFamily="34" charset="-122"/>
                  </a:rPr>
                  <a:t>直接将特征图和</a:t>
                </a:r>
                <a:r>
                  <a:rPr lang="en-US" altLang="zh-CN" dirty="0">
                    <a:latin typeface="微软雅黑" panose="020B0503020204020204" pitchFamily="34" charset="-122"/>
                    <a:ea typeface="微软雅黑" panose="020B0503020204020204" pitchFamily="34" charset="-122"/>
                  </a:rPr>
                  <a:t>Attention</a:t>
                </a:r>
                <a:r>
                  <a:rPr lang="zh-CN" altLang="en-US" dirty="0">
                    <a:latin typeface="微软雅黑" panose="020B0503020204020204" pitchFamily="34" charset="-122"/>
                    <a:ea typeface="微软雅黑" panose="020B0503020204020204" pitchFamily="34" charset="-122"/>
                  </a:rPr>
                  <a:t>分支生成的</a:t>
                </a:r>
                <a:r>
                  <a:rPr lang="en-US" altLang="zh-CN" dirty="0">
                    <a:latin typeface="微软雅黑" panose="020B0503020204020204" pitchFamily="34" charset="-122"/>
                    <a:ea typeface="微软雅黑" panose="020B0503020204020204" pitchFamily="34" charset="-122"/>
                  </a:rPr>
                  <a:t>initial saliency map</a:t>
                </a:r>
                <a:r>
                  <a:rPr lang="zh-CN" altLang="en-US" dirty="0">
                    <a:latin typeface="微软雅黑" panose="020B0503020204020204" pitchFamily="34" charset="-122"/>
                    <a:ea typeface="微软雅黑" panose="020B0503020204020204" pitchFamily="34" charset="-122"/>
                  </a:rPr>
                  <a:t>相乘</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当</a:t>
                </a:r>
                <a:r>
                  <a:rPr lang="en-US" altLang="zh-CN" dirty="0">
                    <a:latin typeface="微软雅黑" panose="020B0503020204020204" pitchFamily="34" charset="-122"/>
                    <a:ea typeface="微软雅黑" panose="020B0503020204020204" pitchFamily="34" charset="-122"/>
                  </a:rPr>
                  <a:t>initial saliency map</a:t>
                </a:r>
                <a:r>
                  <a:rPr lang="zh-CN" altLang="en-US" dirty="0">
                    <a:latin typeface="微软雅黑" panose="020B0503020204020204" pitchFamily="34" charset="-122"/>
                    <a:ea typeface="微软雅黑" panose="020B0503020204020204" pitchFamily="34" charset="-122"/>
                  </a:rPr>
                  <a:t>足够准确时，可以有效地抑制特征图中的干扰</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但如果干扰被识别为显著信息的话，会产生噪声的显著性图</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同时</a:t>
                </a:r>
                <a:r>
                  <a:rPr lang="en-US" altLang="zh-CN" dirty="0">
                    <a:latin typeface="微软雅黑" panose="020B0503020204020204" pitchFamily="34" charset="-122"/>
                    <a:ea typeface="微软雅黑" panose="020B0503020204020204" pitchFamily="34" charset="-122"/>
                  </a:rPr>
                  <a:t>initial saliency map</a:t>
                </a:r>
                <a:r>
                  <a:rPr lang="zh-CN" altLang="en-US" dirty="0">
                    <a:latin typeface="微软雅黑" panose="020B0503020204020204" pitchFamily="34" charset="-122"/>
                    <a:ea typeface="微软雅黑" panose="020B0503020204020204" pitchFamily="34" charset="-122"/>
                  </a:rPr>
                  <a:t>可能会过滤掉显著性目标的边缘信息，导致显著性图的边缘无法准确分割</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Holistic Attention strategy :</a:t>
                </a:r>
              </a:p>
              <a:p>
                <a:pPr>
                  <a:lnSpc>
                    <a:spcPct val="150000"/>
                  </a:lnSpc>
                </a:pPr>
                <a:endParaRPr lang="en-US" altLang="zh-CN"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其中</a:t>
                </a:r>
                <a:r>
                  <a:rPr lang="en-US" altLang="zh-CN" dirty="0" err="1">
                    <a:latin typeface="微软雅黑" panose="020B0503020204020204" pitchFamily="34" charset="-122"/>
                    <a:ea typeface="微软雅黑" panose="020B0503020204020204" pitchFamily="34" charset="-122"/>
                  </a:rPr>
                  <a:t>Convg</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是卷积操作（</a:t>
                </a:r>
                <a:r>
                  <a:rPr lang="en-US" altLang="zh-CN" dirty="0">
                    <a:latin typeface="微软雅黑" panose="020B0503020204020204" pitchFamily="34" charset="-122"/>
                    <a:ea typeface="微软雅黑" panose="020B0503020204020204" pitchFamily="34" charset="-122"/>
                  </a:rPr>
                  <a:t>Gaussian kernel k and zero bias</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en-US" altLang="zh-CN" dirty="0" err="1">
                    <a:latin typeface="微软雅黑" panose="020B0503020204020204" pitchFamily="34" charset="-122"/>
                    <a:ea typeface="微软雅黑" panose="020B0503020204020204" pitchFamily="34" charset="-122"/>
                  </a:rPr>
                  <a:t>fmin_max</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是归一化操作</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en-US" altLang="zh-CN" dirty="0">
                    <a:latin typeface="微软雅黑" panose="020B0503020204020204" pitchFamily="34" charset="-122"/>
                    <a:ea typeface="微软雅黑" panose="020B0503020204020204" pitchFamily="34" charset="-122"/>
                  </a:rPr>
                  <a:t>MAX</a:t>
                </a:r>
                <a:r>
                  <a:rPr lang="zh-CN" altLang="en-US" dirty="0">
                    <a:latin typeface="微软雅黑" panose="020B0503020204020204" pitchFamily="34" charset="-122"/>
                    <a:ea typeface="微软雅黑" panose="020B0503020204020204" pitchFamily="34" charset="-122"/>
                  </a:rPr>
                  <a:t>是最大化函数，用来增加显著区域</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m:rPr>
                            <m:nor/>
                          </m:rPr>
                          <a:rPr lang="en-US" altLang="zh-CN" dirty="0">
                            <a:latin typeface="微软雅黑" panose="020B0503020204020204" pitchFamily="34" charset="-122"/>
                            <a:ea typeface="微软雅黑" panose="020B0503020204020204" pitchFamily="34" charset="-122"/>
                          </a:rPr>
                          <m:t>S</m:t>
                        </m:r>
                      </m:e>
                      <m:sub>
                        <m:r>
                          <m:rPr>
                            <m:nor/>
                          </m:rPr>
                          <a:rPr lang="en-US" altLang="zh-CN" dirty="0">
                            <a:latin typeface="微软雅黑" panose="020B0503020204020204" pitchFamily="34" charset="-122"/>
                            <a:ea typeface="微软雅黑" panose="020B0503020204020204" pitchFamily="34" charset="-122"/>
                          </a:rPr>
                          <m:t>i</m:t>
                        </m:r>
                      </m:sub>
                    </m:sSub>
                  </m:oMath>
                </a14:m>
                <a:r>
                  <a:rPr lang="zh-CN" altLang="en-US" dirty="0">
                    <a:latin typeface="微软雅黑" panose="020B0503020204020204" pitchFamily="34" charset="-122"/>
                    <a:ea typeface="微软雅黑" panose="020B0503020204020204" pitchFamily="34" charset="-122"/>
                  </a:rPr>
                  <a:t>的权重系数</a:t>
                </a:r>
                <a:r>
                  <a:rPr lang="en-US" altLang="zh-CN" dirty="0">
                    <a:latin typeface="微软雅黑" panose="020B0503020204020204" pitchFamily="34" charset="-122"/>
                    <a:ea typeface="微软雅黑" panose="020B0503020204020204" pitchFamily="34" charset="-122"/>
                  </a:rPr>
                  <a:t>,</a:t>
                </a:r>
              </a:p>
              <a:p>
                <a:pPr lvl="1">
                  <a:lnSpc>
                    <a:spcPct val="150000"/>
                  </a:lnSpc>
                </a:pPr>
                <a:r>
                  <a:rPr lang="zh-CN" altLang="en-US" dirty="0">
                    <a:latin typeface="微软雅黑" panose="020B0503020204020204" pitchFamily="34" charset="-122"/>
                    <a:ea typeface="微软雅黑" panose="020B0503020204020204" pitchFamily="34" charset="-122"/>
                  </a:rPr>
                  <a:t>因为卷积操作会使得</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m:rPr>
                            <m:nor/>
                          </m:rPr>
                          <a:rPr lang="en-US" altLang="zh-CN" dirty="0">
                            <a:latin typeface="微软雅黑" panose="020B0503020204020204" pitchFamily="34" charset="-122"/>
                            <a:ea typeface="微软雅黑" panose="020B0503020204020204" pitchFamily="34" charset="-122"/>
                          </a:rPr>
                          <m:t>S</m:t>
                        </m:r>
                      </m:e>
                      <m:sub>
                        <m:r>
                          <m:rPr>
                            <m:nor/>
                          </m:rPr>
                          <a:rPr lang="en-US" altLang="zh-CN" dirty="0">
                            <a:latin typeface="微软雅黑" panose="020B0503020204020204" pitchFamily="34" charset="-122"/>
                            <a:ea typeface="微软雅黑" panose="020B0503020204020204" pitchFamily="34" charset="-122"/>
                          </a:rPr>
                          <m:t>i</m:t>
                        </m:r>
                      </m:sub>
                    </m:sSub>
                  </m:oMath>
                </a14:m>
                <a:r>
                  <a:rPr lang="zh-CN" altLang="en-US" dirty="0">
                    <a:latin typeface="微软雅黑" panose="020B0503020204020204" pitchFamily="34" charset="-122"/>
                    <a:ea typeface="微软雅黑" panose="020B0503020204020204" pitchFamily="34" charset="-122"/>
                  </a:rPr>
                  <a:t>偏移</a:t>
                </a:r>
                <a:endParaRPr lang="en-US" altLang="zh-CN" dirty="0">
                  <a:latin typeface="微软雅黑" panose="020B0503020204020204" pitchFamily="34" charset="-122"/>
                  <a:ea typeface="微软雅黑" panose="020B0503020204020204" pitchFamily="34" charset="-122"/>
                </a:endParaRPr>
              </a:p>
            </p:txBody>
          </p:sp>
        </mc:Choice>
        <mc:Fallback xmlns="">
          <p:sp>
            <p:nvSpPr>
              <p:cNvPr id="11" name="文本框 10">
                <a:extLst>
                  <a:ext uri="{FF2B5EF4-FFF2-40B4-BE49-F238E27FC236}">
                    <a16:creationId xmlns:a16="http://schemas.microsoft.com/office/drawing/2014/main" id="{2F68917A-C270-48EB-BA7C-15E85C0C34D8}"/>
                  </a:ext>
                </a:extLst>
              </p:cNvPr>
              <p:cNvSpPr txBox="1">
                <a:spLocks noRot="1" noChangeAspect="1" noMove="1" noResize="1" noEditPoints="1" noAdjustHandles="1" noChangeArrowheads="1" noChangeShapeType="1" noTextEdit="1"/>
              </p:cNvSpPr>
              <p:nvPr/>
            </p:nvSpPr>
            <p:spPr>
              <a:xfrm>
                <a:off x="772185" y="1383471"/>
                <a:ext cx="10724490" cy="4740913"/>
              </a:xfrm>
              <a:prstGeom prst="rect">
                <a:avLst/>
              </a:prstGeom>
              <a:blipFill>
                <a:blip r:embed="rId3"/>
                <a:stretch>
                  <a:fillRect l="-512" b="-257"/>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D3D87BFE-7101-4604-BBDC-D67E6864517B}"/>
              </a:ext>
            </a:extLst>
          </p:cNvPr>
          <p:cNvSpPr/>
          <p:nvPr/>
        </p:nvSpPr>
        <p:spPr>
          <a:xfrm>
            <a:off x="414337" y="690356"/>
            <a:ext cx="3614131" cy="505523"/>
          </a:xfrm>
          <a:prstGeom prst="rect">
            <a:avLst/>
          </a:prstGeom>
        </p:spPr>
        <p:txBody>
          <a:bodyPr wrap="none">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Holistic Attention Module</a:t>
            </a:r>
            <a:r>
              <a:rPr lang="zh-CN" altLang="en-US" sz="2000" b="1" kern="0" dirty="0">
                <a:solidFill>
                  <a:srgbClr val="071F65"/>
                </a:solidFill>
                <a:cs typeface="+mn-ea"/>
                <a:sym typeface="+mn-lt"/>
              </a:rPr>
              <a:t>：</a:t>
            </a:r>
          </a:p>
        </p:txBody>
      </p:sp>
      <p:pic>
        <p:nvPicPr>
          <p:cNvPr id="2" name="图片 1">
            <a:extLst>
              <a:ext uri="{FF2B5EF4-FFF2-40B4-BE49-F238E27FC236}">
                <a16:creationId xmlns:a16="http://schemas.microsoft.com/office/drawing/2014/main" id="{DE07C379-D357-4579-8121-E08253B63BC6}"/>
              </a:ext>
            </a:extLst>
          </p:cNvPr>
          <p:cNvPicPr>
            <a:picLocks noChangeAspect="1"/>
          </p:cNvPicPr>
          <p:nvPr/>
        </p:nvPicPr>
        <p:blipFill>
          <a:blip r:embed="rId4"/>
          <a:stretch>
            <a:fillRect/>
          </a:stretch>
        </p:blipFill>
        <p:spPr>
          <a:xfrm>
            <a:off x="1304925" y="3862721"/>
            <a:ext cx="5048250" cy="447675"/>
          </a:xfrm>
          <a:prstGeom prst="rect">
            <a:avLst/>
          </a:prstGeom>
        </p:spPr>
      </p:pic>
      <p:pic>
        <p:nvPicPr>
          <p:cNvPr id="3" name="图片 2">
            <a:extLst>
              <a:ext uri="{FF2B5EF4-FFF2-40B4-BE49-F238E27FC236}">
                <a16:creationId xmlns:a16="http://schemas.microsoft.com/office/drawing/2014/main" id="{2A3ABD46-4826-423D-A9D9-A5E40F380508}"/>
              </a:ext>
            </a:extLst>
          </p:cNvPr>
          <p:cNvPicPr>
            <a:picLocks noChangeAspect="1"/>
          </p:cNvPicPr>
          <p:nvPr/>
        </p:nvPicPr>
        <p:blipFill>
          <a:blip r:embed="rId5"/>
          <a:stretch>
            <a:fillRect/>
          </a:stretch>
        </p:blipFill>
        <p:spPr>
          <a:xfrm>
            <a:off x="7713679" y="3724275"/>
            <a:ext cx="4315736" cy="2628900"/>
          </a:xfrm>
          <a:prstGeom prst="rect">
            <a:avLst/>
          </a:prstGeom>
        </p:spPr>
      </p:pic>
    </p:spTree>
    <p:extLst>
      <p:ext uri="{BB962C8B-B14F-4D97-AF65-F5344CB8AC3E}">
        <p14:creationId xmlns:p14="http://schemas.microsoft.com/office/powerpoint/2010/main" val="1977427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663728"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显著性检测（</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Saliency Detection </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a:t>
            </a:r>
          </a:p>
        </p:txBody>
      </p:sp>
      <p:sp>
        <p:nvSpPr>
          <p:cNvPr id="5" name="文本框 4">
            <a:extLst>
              <a:ext uri="{FF2B5EF4-FFF2-40B4-BE49-F238E27FC236}">
                <a16:creationId xmlns:a16="http://schemas.microsoft.com/office/drawing/2014/main" id="{F15A0255-E127-4C14-A7B0-15D5C9BC1CC2}"/>
              </a:ext>
            </a:extLst>
          </p:cNvPr>
          <p:cNvSpPr txBox="1"/>
          <p:nvPr/>
        </p:nvSpPr>
        <p:spPr>
          <a:xfrm>
            <a:off x="622540" y="848412"/>
            <a:ext cx="6307649" cy="400110"/>
          </a:xfrm>
          <a:prstGeom prst="rect">
            <a:avLst/>
          </a:prstGeom>
          <a:noFill/>
        </p:spPr>
        <p:txBody>
          <a:bodyPr wrap="square" rtlCol="0">
            <a:spAutoFit/>
          </a:bodyPr>
          <a:lstStyle/>
          <a:p>
            <a:r>
              <a:rPr lang="zh-CN" altLang="en-US" sz="2000" b="1" kern="0" dirty="0">
                <a:solidFill>
                  <a:srgbClr val="071F65"/>
                </a:solidFill>
                <a:latin typeface="微软雅黑" pitchFamily="34" charset="-122"/>
                <a:ea typeface="微软雅黑" pitchFamily="34" charset="-122"/>
              </a:rPr>
              <a:t>人眼关注点检测</a:t>
            </a:r>
            <a:r>
              <a:rPr lang="en-US" altLang="zh-CN" sz="2000" b="1" kern="0" dirty="0">
                <a:solidFill>
                  <a:srgbClr val="071F65"/>
                </a:solidFill>
                <a:latin typeface="微软雅黑" pitchFamily="34" charset="-122"/>
                <a:ea typeface="微软雅黑" pitchFamily="34" charset="-122"/>
              </a:rPr>
              <a:t> vs</a:t>
            </a:r>
            <a:r>
              <a:rPr lang="zh-CN" altLang="en-US" sz="2000" b="1" kern="0" dirty="0">
                <a:solidFill>
                  <a:srgbClr val="071F65"/>
                </a:solidFill>
                <a:latin typeface="微软雅黑" pitchFamily="34" charset="-122"/>
                <a:ea typeface="微软雅黑" pitchFamily="34" charset="-122"/>
              </a:rPr>
              <a:t> 显著性物体检测</a:t>
            </a:r>
            <a:endParaRPr lang="en-US" altLang="zh-CN" sz="2000" b="1" kern="0" dirty="0">
              <a:solidFill>
                <a:srgbClr val="071F65"/>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B1ED2DED-51A6-4F05-BAF7-3B8EF3E09F56}"/>
              </a:ext>
            </a:extLst>
          </p:cNvPr>
          <p:cNvSpPr/>
          <p:nvPr/>
        </p:nvSpPr>
        <p:spPr>
          <a:xfrm>
            <a:off x="2846299" y="1563392"/>
            <a:ext cx="1800493" cy="369332"/>
          </a:xfrm>
          <a:prstGeom prst="rect">
            <a:avLst/>
          </a:prstGeom>
        </p:spPr>
        <p:txBody>
          <a:bodyPr wrap="none">
            <a:spAutoFit/>
          </a:bodyPr>
          <a:lstStyle/>
          <a:p>
            <a:r>
              <a:rPr lang="zh-CN" altLang="en-US" dirty="0">
                <a:solidFill>
                  <a:prstClr val="black"/>
                </a:solidFill>
              </a:rPr>
              <a:t>人眼关注点检测</a:t>
            </a:r>
            <a:endParaRPr lang="zh-CN" altLang="en-US" dirty="0"/>
          </a:p>
        </p:txBody>
      </p:sp>
      <p:sp>
        <p:nvSpPr>
          <p:cNvPr id="8" name="矩形 7">
            <a:extLst>
              <a:ext uri="{FF2B5EF4-FFF2-40B4-BE49-F238E27FC236}">
                <a16:creationId xmlns:a16="http://schemas.microsoft.com/office/drawing/2014/main" id="{C94A20E8-BDAD-447B-8966-38B8A9A4F537}"/>
              </a:ext>
            </a:extLst>
          </p:cNvPr>
          <p:cNvSpPr/>
          <p:nvPr/>
        </p:nvSpPr>
        <p:spPr>
          <a:xfrm>
            <a:off x="7005741" y="1563392"/>
            <a:ext cx="1800493" cy="369332"/>
          </a:xfrm>
          <a:prstGeom prst="rect">
            <a:avLst/>
          </a:prstGeom>
        </p:spPr>
        <p:txBody>
          <a:bodyPr wrap="none">
            <a:spAutoFit/>
          </a:bodyPr>
          <a:lstStyle/>
          <a:p>
            <a:r>
              <a:rPr lang="zh-CN" altLang="en-US" dirty="0">
                <a:solidFill>
                  <a:prstClr val="black"/>
                </a:solidFill>
              </a:rPr>
              <a:t>显著性物体检测</a:t>
            </a:r>
            <a:endParaRPr lang="zh-CN" altLang="en-US" dirty="0"/>
          </a:p>
        </p:txBody>
      </p:sp>
      <p:cxnSp>
        <p:nvCxnSpPr>
          <p:cNvPr id="11" name="直接箭头连接符 10">
            <a:extLst>
              <a:ext uri="{FF2B5EF4-FFF2-40B4-BE49-F238E27FC236}">
                <a16:creationId xmlns:a16="http://schemas.microsoft.com/office/drawing/2014/main" id="{24C73C06-2694-4B5D-B71A-3B7579BCB55E}"/>
              </a:ext>
            </a:extLst>
          </p:cNvPr>
          <p:cNvCxnSpPr>
            <a:cxnSpLocks/>
          </p:cNvCxnSpPr>
          <p:nvPr/>
        </p:nvCxnSpPr>
        <p:spPr>
          <a:xfrm>
            <a:off x="3747876" y="2076931"/>
            <a:ext cx="0" cy="38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29593E82-6DCA-4A19-A42A-95005C9D173B}"/>
              </a:ext>
            </a:extLst>
          </p:cNvPr>
          <p:cNvCxnSpPr>
            <a:cxnSpLocks/>
          </p:cNvCxnSpPr>
          <p:nvPr/>
        </p:nvCxnSpPr>
        <p:spPr>
          <a:xfrm>
            <a:off x="7905988" y="2076931"/>
            <a:ext cx="0" cy="38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EBFEBD67-9AE7-4DC6-A753-675E189575CF}"/>
              </a:ext>
            </a:extLst>
          </p:cNvPr>
          <p:cNvSpPr txBox="1"/>
          <p:nvPr/>
        </p:nvSpPr>
        <p:spPr>
          <a:xfrm>
            <a:off x="2512865" y="2459331"/>
            <a:ext cx="2329314" cy="382400"/>
          </a:xfrm>
          <a:prstGeom prst="rect">
            <a:avLst/>
          </a:prstGeom>
          <a:noFill/>
        </p:spPr>
        <p:txBody>
          <a:bodyPr wrap="square" rtlCol="0">
            <a:spAutoFit/>
          </a:bodyPr>
          <a:lstStyle/>
          <a:p>
            <a:pPr algn="ctr"/>
            <a:r>
              <a:rPr lang="en-US" altLang="zh-CN" dirty="0"/>
              <a:t>Where to</a:t>
            </a:r>
            <a:r>
              <a:rPr lang="zh-CN" altLang="en-US" dirty="0"/>
              <a:t> </a:t>
            </a:r>
            <a:r>
              <a:rPr lang="en-US" altLang="zh-CN" dirty="0"/>
              <a:t>look</a:t>
            </a:r>
            <a:endParaRPr lang="zh-CN" altLang="en-US" dirty="0"/>
          </a:p>
        </p:txBody>
      </p:sp>
      <p:sp>
        <p:nvSpPr>
          <p:cNvPr id="15" name="文本框 14">
            <a:extLst>
              <a:ext uri="{FF2B5EF4-FFF2-40B4-BE49-F238E27FC236}">
                <a16:creationId xmlns:a16="http://schemas.microsoft.com/office/drawing/2014/main" id="{2A1C5A64-C53F-43CB-A8B8-3DDCC0C43AFC}"/>
              </a:ext>
            </a:extLst>
          </p:cNvPr>
          <p:cNvSpPr txBox="1"/>
          <p:nvPr/>
        </p:nvSpPr>
        <p:spPr>
          <a:xfrm>
            <a:off x="6450930" y="2472399"/>
            <a:ext cx="2910117" cy="369332"/>
          </a:xfrm>
          <a:prstGeom prst="rect">
            <a:avLst/>
          </a:prstGeom>
          <a:noFill/>
        </p:spPr>
        <p:txBody>
          <a:bodyPr wrap="square" rtlCol="0">
            <a:spAutoFit/>
          </a:bodyPr>
          <a:lstStyle/>
          <a:p>
            <a:pPr algn="ctr"/>
            <a:r>
              <a:rPr lang="en-US" altLang="zh-CN" dirty="0"/>
              <a:t>Which object stands out</a:t>
            </a:r>
            <a:endParaRPr lang="zh-CN" altLang="en-US" dirty="0"/>
          </a:p>
        </p:txBody>
      </p:sp>
      <p:cxnSp>
        <p:nvCxnSpPr>
          <p:cNvPr id="16" name="直接箭头连接符 15">
            <a:extLst>
              <a:ext uri="{FF2B5EF4-FFF2-40B4-BE49-F238E27FC236}">
                <a16:creationId xmlns:a16="http://schemas.microsoft.com/office/drawing/2014/main" id="{4DC6A491-58AD-4682-8CDD-34D4B8FF1A43}"/>
              </a:ext>
            </a:extLst>
          </p:cNvPr>
          <p:cNvCxnSpPr>
            <a:cxnSpLocks/>
          </p:cNvCxnSpPr>
          <p:nvPr/>
        </p:nvCxnSpPr>
        <p:spPr>
          <a:xfrm>
            <a:off x="3746546" y="2923954"/>
            <a:ext cx="0" cy="38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5D7BDD23-FD08-4B9F-8660-C277C357DAC0}"/>
              </a:ext>
            </a:extLst>
          </p:cNvPr>
          <p:cNvCxnSpPr>
            <a:cxnSpLocks/>
          </p:cNvCxnSpPr>
          <p:nvPr/>
        </p:nvCxnSpPr>
        <p:spPr>
          <a:xfrm>
            <a:off x="7905989" y="2923954"/>
            <a:ext cx="0" cy="38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DC34FA0-F759-4FBE-ABEF-952403D0F5AC}"/>
              </a:ext>
            </a:extLst>
          </p:cNvPr>
          <p:cNvSpPr txBox="1"/>
          <p:nvPr/>
        </p:nvSpPr>
        <p:spPr>
          <a:xfrm>
            <a:off x="2361146" y="3312467"/>
            <a:ext cx="2988500" cy="646331"/>
          </a:xfrm>
          <a:prstGeom prst="rect">
            <a:avLst/>
          </a:prstGeom>
          <a:noFill/>
        </p:spPr>
        <p:txBody>
          <a:bodyPr wrap="square" rtlCol="0">
            <a:spAutoFit/>
          </a:bodyPr>
          <a:lstStyle/>
          <a:p>
            <a:pPr algn="ctr"/>
            <a:r>
              <a:rPr lang="zh-CN" altLang="en-US" dirty="0"/>
              <a:t>预测人在</a:t>
            </a:r>
            <a:r>
              <a:rPr lang="en-US" altLang="zh-CN" dirty="0"/>
              <a:t>3-5s</a:t>
            </a:r>
            <a:r>
              <a:rPr lang="zh-CN" altLang="en-US" dirty="0"/>
              <a:t>内自由视角看自然场景关注的点</a:t>
            </a:r>
          </a:p>
        </p:txBody>
      </p:sp>
      <p:sp>
        <p:nvSpPr>
          <p:cNvPr id="19" name="文本框 18">
            <a:extLst>
              <a:ext uri="{FF2B5EF4-FFF2-40B4-BE49-F238E27FC236}">
                <a16:creationId xmlns:a16="http://schemas.microsoft.com/office/drawing/2014/main" id="{92A93317-981F-4DF2-85E1-37B19E67756E}"/>
              </a:ext>
            </a:extLst>
          </p:cNvPr>
          <p:cNvSpPr txBox="1"/>
          <p:nvPr/>
        </p:nvSpPr>
        <p:spPr>
          <a:xfrm>
            <a:off x="6741330" y="3462327"/>
            <a:ext cx="2329314" cy="369332"/>
          </a:xfrm>
          <a:prstGeom prst="rect">
            <a:avLst/>
          </a:prstGeom>
          <a:noFill/>
        </p:spPr>
        <p:txBody>
          <a:bodyPr wrap="square" rtlCol="0">
            <a:spAutoFit/>
          </a:bodyPr>
          <a:lstStyle/>
          <a:p>
            <a:pPr algn="ctr"/>
            <a:r>
              <a:rPr lang="zh-CN" altLang="en-US" dirty="0"/>
              <a:t>分割出显著性物体</a:t>
            </a:r>
          </a:p>
        </p:txBody>
      </p:sp>
      <p:cxnSp>
        <p:nvCxnSpPr>
          <p:cNvPr id="20" name="直接箭头连接符 19">
            <a:extLst>
              <a:ext uri="{FF2B5EF4-FFF2-40B4-BE49-F238E27FC236}">
                <a16:creationId xmlns:a16="http://schemas.microsoft.com/office/drawing/2014/main" id="{AD01960A-5767-4B9B-A5E4-EDC2F5198C4D}"/>
              </a:ext>
            </a:extLst>
          </p:cNvPr>
          <p:cNvCxnSpPr>
            <a:cxnSpLocks/>
          </p:cNvCxnSpPr>
          <p:nvPr/>
        </p:nvCxnSpPr>
        <p:spPr>
          <a:xfrm>
            <a:off x="3746546" y="4043662"/>
            <a:ext cx="0" cy="38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FA08319C-9D75-4618-A01B-0E68CB3AC5E4}"/>
              </a:ext>
            </a:extLst>
          </p:cNvPr>
          <p:cNvCxnSpPr>
            <a:cxnSpLocks/>
          </p:cNvCxnSpPr>
          <p:nvPr/>
        </p:nvCxnSpPr>
        <p:spPr>
          <a:xfrm>
            <a:off x="7905989" y="4043662"/>
            <a:ext cx="0" cy="38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8EC6CF82-1853-40B1-A1B1-BC01E53CEF41}"/>
              </a:ext>
            </a:extLst>
          </p:cNvPr>
          <p:cNvSpPr txBox="1"/>
          <p:nvPr/>
        </p:nvSpPr>
        <p:spPr>
          <a:xfrm>
            <a:off x="2361146" y="4512439"/>
            <a:ext cx="2988500" cy="646331"/>
          </a:xfrm>
          <a:prstGeom prst="rect">
            <a:avLst/>
          </a:prstGeom>
          <a:noFill/>
        </p:spPr>
        <p:txBody>
          <a:bodyPr wrap="square" rtlCol="0">
            <a:spAutoFit/>
          </a:bodyPr>
          <a:lstStyle/>
          <a:p>
            <a:pPr algn="ctr"/>
            <a:r>
              <a:rPr lang="zh-CN" altLang="en-US" dirty="0"/>
              <a:t>高亮观察者关注的点，不是整个区域</a:t>
            </a:r>
          </a:p>
        </p:txBody>
      </p:sp>
      <p:sp>
        <p:nvSpPr>
          <p:cNvPr id="23" name="文本框 22">
            <a:extLst>
              <a:ext uri="{FF2B5EF4-FFF2-40B4-BE49-F238E27FC236}">
                <a16:creationId xmlns:a16="http://schemas.microsoft.com/office/drawing/2014/main" id="{ACBD5B80-E457-42BA-ACCA-3A7DD290A35E}"/>
              </a:ext>
            </a:extLst>
          </p:cNvPr>
          <p:cNvSpPr txBox="1"/>
          <p:nvPr/>
        </p:nvSpPr>
        <p:spPr>
          <a:xfrm>
            <a:off x="6450930" y="4512438"/>
            <a:ext cx="3070728" cy="646331"/>
          </a:xfrm>
          <a:prstGeom prst="rect">
            <a:avLst/>
          </a:prstGeom>
          <a:noFill/>
        </p:spPr>
        <p:txBody>
          <a:bodyPr wrap="square" rtlCol="0">
            <a:spAutoFit/>
          </a:bodyPr>
          <a:lstStyle/>
          <a:p>
            <a:pPr algn="ctr"/>
            <a:r>
              <a:rPr lang="zh-CN" altLang="en-US" dirty="0"/>
              <a:t>精细地分割出整个物体区域，像素级任务</a:t>
            </a:r>
          </a:p>
        </p:txBody>
      </p:sp>
      <p:sp>
        <p:nvSpPr>
          <p:cNvPr id="25" name="左大括号 24">
            <a:extLst>
              <a:ext uri="{FF2B5EF4-FFF2-40B4-BE49-F238E27FC236}">
                <a16:creationId xmlns:a16="http://schemas.microsoft.com/office/drawing/2014/main" id="{DADB15EC-F1C5-400C-B67F-8B9C410C1B5F}"/>
              </a:ext>
            </a:extLst>
          </p:cNvPr>
          <p:cNvSpPr/>
          <p:nvPr/>
        </p:nvSpPr>
        <p:spPr>
          <a:xfrm rot="5400000">
            <a:off x="7796656" y="4678615"/>
            <a:ext cx="218661" cy="1351722"/>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A54F2546-704F-4F2D-BD41-CB397AF2B4FB}"/>
              </a:ext>
            </a:extLst>
          </p:cNvPr>
          <p:cNvSpPr txBox="1"/>
          <p:nvPr/>
        </p:nvSpPr>
        <p:spPr>
          <a:xfrm>
            <a:off x="6411829" y="5561270"/>
            <a:ext cx="1494157" cy="369332"/>
          </a:xfrm>
          <a:prstGeom prst="rect">
            <a:avLst/>
          </a:prstGeom>
          <a:noFill/>
        </p:spPr>
        <p:txBody>
          <a:bodyPr wrap="square" rtlCol="0">
            <a:spAutoFit/>
          </a:bodyPr>
          <a:lstStyle/>
          <a:p>
            <a:pPr algn="ctr"/>
            <a:r>
              <a:rPr lang="zh-CN" altLang="en-US" dirty="0"/>
              <a:t>二值分割</a:t>
            </a:r>
          </a:p>
        </p:txBody>
      </p:sp>
      <p:sp>
        <p:nvSpPr>
          <p:cNvPr id="27" name="文本框 26">
            <a:extLst>
              <a:ext uri="{FF2B5EF4-FFF2-40B4-BE49-F238E27FC236}">
                <a16:creationId xmlns:a16="http://schemas.microsoft.com/office/drawing/2014/main" id="{E70ECEC4-7F08-4925-BA61-230FBA483E91}"/>
              </a:ext>
            </a:extLst>
          </p:cNvPr>
          <p:cNvSpPr txBox="1"/>
          <p:nvPr/>
        </p:nvSpPr>
        <p:spPr>
          <a:xfrm>
            <a:off x="7905986" y="5550325"/>
            <a:ext cx="1494157" cy="369332"/>
          </a:xfrm>
          <a:prstGeom prst="rect">
            <a:avLst/>
          </a:prstGeom>
          <a:noFill/>
        </p:spPr>
        <p:txBody>
          <a:bodyPr wrap="square" rtlCol="0">
            <a:spAutoFit/>
          </a:bodyPr>
          <a:lstStyle/>
          <a:p>
            <a:pPr algn="ctr"/>
            <a:r>
              <a:rPr lang="zh-CN" altLang="en-US" dirty="0"/>
              <a:t>实例分割</a:t>
            </a:r>
          </a:p>
        </p:txBody>
      </p:sp>
      <p:sp>
        <p:nvSpPr>
          <p:cNvPr id="32" name="文本框 31">
            <a:extLst>
              <a:ext uri="{FF2B5EF4-FFF2-40B4-BE49-F238E27FC236}">
                <a16:creationId xmlns:a16="http://schemas.microsoft.com/office/drawing/2014/main" id="{9593D551-FC32-48F8-B36D-4CD96BA1B018}"/>
              </a:ext>
            </a:extLst>
          </p:cNvPr>
          <p:cNvSpPr txBox="1"/>
          <p:nvPr/>
        </p:nvSpPr>
        <p:spPr>
          <a:xfrm>
            <a:off x="6533158" y="6126547"/>
            <a:ext cx="2988500" cy="369332"/>
          </a:xfrm>
          <a:prstGeom prst="rect">
            <a:avLst/>
          </a:prstGeom>
          <a:noFill/>
        </p:spPr>
        <p:txBody>
          <a:bodyPr wrap="square" rtlCol="0">
            <a:spAutoFit/>
          </a:bodyPr>
          <a:lstStyle/>
          <a:p>
            <a:pPr algn="ctr"/>
            <a:r>
              <a:rPr lang="en-US" altLang="zh-CN" dirty="0"/>
              <a:t>bottom to</a:t>
            </a:r>
            <a:r>
              <a:rPr lang="zh-CN" altLang="en-US" dirty="0"/>
              <a:t> </a:t>
            </a:r>
            <a:r>
              <a:rPr lang="en-US" altLang="zh-CN" dirty="0"/>
              <a:t>top/top to bottom</a:t>
            </a:r>
            <a:endParaRPr lang="zh-CN" altLang="en-US" dirty="0"/>
          </a:p>
        </p:txBody>
      </p:sp>
      <p:sp>
        <p:nvSpPr>
          <p:cNvPr id="33" name="文本框 32">
            <a:extLst>
              <a:ext uri="{FF2B5EF4-FFF2-40B4-BE49-F238E27FC236}">
                <a16:creationId xmlns:a16="http://schemas.microsoft.com/office/drawing/2014/main" id="{C9BB9708-37E6-4AE3-B3D6-C9D55A664207}"/>
              </a:ext>
            </a:extLst>
          </p:cNvPr>
          <p:cNvSpPr txBox="1"/>
          <p:nvPr/>
        </p:nvSpPr>
        <p:spPr>
          <a:xfrm>
            <a:off x="2252295" y="5325087"/>
            <a:ext cx="2988500" cy="369332"/>
          </a:xfrm>
          <a:prstGeom prst="rect">
            <a:avLst/>
          </a:prstGeom>
          <a:noFill/>
        </p:spPr>
        <p:txBody>
          <a:bodyPr wrap="square" rtlCol="0">
            <a:spAutoFit/>
          </a:bodyPr>
          <a:lstStyle/>
          <a:p>
            <a:pPr algn="ctr"/>
            <a:r>
              <a:rPr lang="en-US" altLang="zh-CN" dirty="0"/>
              <a:t>bottom to</a:t>
            </a:r>
            <a:r>
              <a:rPr lang="zh-CN" altLang="en-US" dirty="0"/>
              <a:t> </a:t>
            </a:r>
            <a:r>
              <a:rPr lang="en-US" altLang="zh-CN" dirty="0"/>
              <a:t>top</a:t>
            </a:r>
            <a:endParaRPr lang="zh-CN" altLang="en-US" dirty="0"/>
          </a:p>
        </p:txBody>
      </p:sp>
    </p:spTree>
    <p:extLst>
      <p:ext uri="{BB962C8B-B14F-4D97-AF65-F5344CB8AC3E}">
        <p14:creationId xmlns:p14="http://schemas.microsoft.com/office/powerpoint/2010/main" val="37293277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108348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Cascaded Partial Decoder for Fast and Accurate Salient Object Detection</a:t>
            </a:r>
          </a:p>
        </p:txBody>
      </p:sp>
      <p:sp>
        <p:nvSpPr>
          <p:cNvPr id="10" name="矩形 9">
            <a:extLst>
              <a:ext uri="{FF2B5EF4-FFF2-40B4-BE49-F238E27FC236}">
                <a16:creationId xmlns:a16="http://schemas.microsoft.com/office/drawing/2014/main" id="{D3D87BFE-7101-4604-BBDC-D67E6864517B}"/>
              </a:ext>
            </a:extLst>
          </p:cNvPr>
          <p:cNvSpPr/>
          <p:nvPr/>
        </p:nvSpPr>
        <p:spPr>
          <a:xfrm>
            <a:off x="414337" y="690356"/>
            <a:ext cx="2801921" cy="505523"/>
          </a:xfrm>
          <a:prstGeom prst="rect">
            <a:avLst/>
          </a:prstGeom>
        </p:spPr>
        <p:txBody>
          <a:bodyPr wrap="none">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Proposed Decoder </a:t>
            </a:r>
            <a:r>
              <a:rPr lang="zh-CN" altLang="en-US" sz="2000" b="1" kern="0" dirty="0">
                <a:solidFill>
                  <a:srgbClr val="071F65"/>
                </a:solidFill>
                <a:cs typeface="+mn-ea"/>
                <a:sym typeface="+mn-lt"/>
              </a:rPr>
              <a:t>：</a:t>
            </a:r>
          </a:p>
        </p:txBody>
      </p:sp>
    </p:spTree>
    <p:extLst>
      <p:ext uri="{BB962C8B-B14F-4D97-AF65-F5344CB8AC3E}">
        <p14:creationId xmlns:p14="http://schemas.microsoft.com/office/powerpoint/2010/main" val="21474203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7580919"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数据集及评价指标（</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SOD Dataset and Metrics</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a:t>
            </a:r>
          </a:p>
        </p:txBody>
      </p:sp>
      <p:sp>
        <p:nvSpPr>
          <p:cNvPr id="2" name="文本框 1">
            <a:extLst>
              <a:ext uri="{FF2B5EF4-FFF2-40B4-BE49-F238E27FC236}">
                <a16:creationId xmlns:a16="http://schemas.microsoft.com/office/drawing/2014/main" id="{40526F65-8BE2-41DF-A218-9226CDAAD4BA}"/>
              </a:ext>
            </a:extLst>
          </p:cNvPr>
          <p:cNvSpPr txBox="1"/>
          <p:nvPr/>
        </p:nvSpPr>
        <p:spPr>
          <a:xfrm>
            <a:off x="745108" y="727631"/>
            <a:ext cx="10331777" cy="3477875"/>
          </a:xfrm>
          <a:prstGeom prst="rect">
            <a:avLst/>
          </a:prstGeom>
          <a:noFill/>
        </p:spPr>
        <p:txBody>
          <a:bodyPr wrap="square" rtlCol="0">
            <a:spAutoFit/>
          </a:bodyPr>
          <a:lstStyle/>
          <a:p>
            <a:pPr marL="342900" indent="-342900">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ECSSD </a:t>
            </a:r>
            <a:r>
              <a:rPr lang="en-US" altLang="zh-CN" sz="2000" dirty="0">
                <a:latin typeface="Times New Roman" panose="02020603050405020304" pitchFamily="18" charset="0"/>
                <a:cs typeface="Times New Roman" panose="02020603050405020304" pitchFamily="18" charset="0"/>
              </a:rPr>
              <a:t>: contains a large number of semantically meaningful but structurally complex natural images. </a:t>
            </a:r>
            <a:r>
              <a:rPr lang="en-US" altLang="zh-CN" sz="2000" b="1" dirty="0">
                <a:latin typeface="Times New Roman" panose="02020603050405020304" pitchFamily="18" charset="0"/>
                <a:cs typeface="Times New Roman" panose="02020603050405020304" pitchFamily="18" charset="0"/>
              </a:rPr>
              <a:t>ECCSD</a:t>
            </a:r>
            <a:r>
              <a:rPr lang="en-US" altLang="zh-CN" sz="2000" dirty="0">
                <a:latin typeface="Times New Roman" panose="02020603050405020304" pitchFamily="18" charset="0"/>
                <a:cs typeface="Times New Roman" panose="02020603050405020304" pitchFamily="18" charset="0"/>
              </a:rPr>
              <a:t> have the shortest distance to image centers. </a:t>
            </a:r>
          </a:p>
          <a:p>
            <a:pPr marL="342900" indent="-342900">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HKU-IS </a:t>
            </a:r>
            <a:r>
              <a:rPr lang="en-US" altLang="zh-CN" sz="2000" dirty="0">
                <a:latin typeface="Times New Roman" panose="02020603050405020304" pitchFamily="18" charset="0"/>
                <a:cs typeface="Times New Roman" panose="02020603050405020304" pitchFamily="18" charset="0"/>
              </a:rPr>
              <a:t>:contains 4,447 images with low color contrast and multiple foreground objects in each image.</a:t>
            </a:r>
          </a:p>
          <a:p>
            <a:pPr marL="342900" indent="-342900">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PASCAL-S </a:t>
            </a:r>
            <a:r>
              <a:rPr lang="en-US" altLang="zh-CN" sz="2000" dirty="0">
                <a:latin typeface="Times New Roman" panose="02020603050405020304" pitchFamily="18" charset="0"/>
                <a:cs typeface="Times New Roman" panose="02020603050405020304" pitchFamily="18" charset="0"/>
              </a:rPr>
              <a:t>:dataset consists of 850 images selected from the PASCAL VOC 2010 segmentation dataset. </a:t>
            </a:r>
          </a:p>
          <a:p>
            <a:pPr marL="342900" indent="-342900">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DUT-OMRON </a:t>
            </a:r>
            <a:r>
              <a:rPr lang="en-US" altLang="zh-CN" sz="2000" dirty="0">
                <a:latin typeface="Times New Roman" panose="02020603050405020304" pitchFamily="18" charset="0"/>
                <a:cs typeface="Times New Roman" panose="02020603050405020304" pitchFamily="18" charset="0"/>
              </a:rPr>
              <a:t>: includes 5,168 challenging images, each of which usually has complicated background and one or two foreground objects.</a:t>
            </a:r>
          </a:p>
          <a:p>
            <a:pPr marL="342900" indent="-342900">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MSRA10K </a:t>
            </a:r>
            <a:r>
              <a:rPr lang="en-US" altLang="zh-CN" sz="2000"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 a descendant of the MSRA dataset. It contains 10,000 annotated images that covers all the 1,000 images in the popular ASD dataset. </a:t>
            </a:r>
          </a:p>
          <a:p>
            <a:pPr marL="342900" indent="-342900">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SED2 </a:t>
            </a:r>
            <a:r>
              <a:rPr lang="en-US" altLang="zh-CN" sz="2000" dirty="0">
                <a:latin typeface="Times New Roman" panose="02020603050405020304" pitchFamily="18" charset="0"/>
                <a:cs typeface="Times New Roman" panose="02020603050405020304" pitchFamily="18" charset="0"/>
              </a:rPr>
              <a:t>: contains more than one salient object.</a:t>
            </a:r>
            <a:endParaRPr lang="zh-CN" altLang="en-US" sz="20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019638B8-8595-4811-852A-52E84C13C852}"/>
              </a:ext>
            </a:extLst>
          </p:cNvPr>
          <p:cNvPicPr>
            <a:picLocks noChangeAspect="1"/>
          </p:cNvPicPr>
          <p:nvPr/>
        </p:nvPicPr>
        <p:blipFill>
          <a:blip r:embed="rId3"/>
          <a:stretch>
            <a:fillRect/>
          </a:stretch>
        </p:blipFill>
        <p:spPr>
          <a:xfrm>
            <a:off x="1607848" y="4330917"/>
            <a:ext cx="2337919" cy="1562317"/>
          </a:xfrm>
          <a:prstGeom prst="rect">
            <a:avLst/>
          </a:prstGeom>
        </p:spPr>
      </p:pic>
      <p:pic>
        <p:nvPicPr>
          <p:cNvPr id="5" name="图片 4">
            <a:extLst>
              <a:ext uri="{FF2B5EF4-FFF2-40B4-BE49-F238E27FC236}">
                <a16:creationId xmlns:a16="http://schemas.microsoft.com/office/drawing/2014/main" id="{596132F1-C97A-4B0C-A15A-9EDA47F4A459}"/>
              </a:ext>
            </a:extLst>
          </p:cNvPr>
          <p:cNvPicPr>
            <a:picLocks noChangeAspect="1"/>
          </p:cNvPicPr>
          <p:nvPr/>
        </p:nvPicPr>
        <p:blipFill>
          <a:blip r:embed="rId4"/>
          <a:stretch>
            <a:fillRect/>
          </a:stretch>
        </p:blipFill>
        <p:spPr>
          <a:xfrm>
            <a:off x="4863690" y="4353104"/>
            <a:ext cx="2337919" cy="1548590"/>
          </a:xfrm>
          <a:prstGeom prst="rect">
            <a:avLst/>
          </a:prstGeom>
        </p:spPr>
      </p:pic>
      <p:pic>
        <p:nvPicPr>
          <p:cNvPr id="7" name="图片 6">
            <a:extLst>
              <a:ext uri="{FF2B5EF4-FFF2-40B4-BE49-F238E27FC236}">
                <a16:creationId xmlns:a16="http://schemas.microsoft.com/office/drawing/2014/main" id="{BCF1BCB4-927E-4E07-8FE3-EF0DCBD7F80D}"/>
              </a:ext>
            </a:extLst>
          </p:cNvPr>
          <p:cNvPicPr>
            <a:picLocks noChangeAspect="1"/>
          </p:cNvPicPr>
          <p:nvPr/>
        </p:nvPicPr>
        <p:blipFill>
          <a:blip r:embed="rId5"/>
          <a:stretch>
            <a:fillRect/>
          </a:stretch>
        </p:blipFill>
        <p:spPr>
          <a:xfrm>
            <a:off x="8119533" y="4353104"/>
            <a:ext cx="2131539" cy="1540130"/>
          </a:xfrm>
          <a:prstGeom prst="rect">
            <a:avLst/>
          </a:prstGeom>
        </p:spPr>
      </p:pic>
      <p:sp>
        <p:nvSpPr>
          <p:cNvPr id="8" name="文本框 7">
            <a:extLst>
              <a:ext uri="{FF2B5EF4-FFF2-40B4-BE49-F238E27FC236}">
                <a16:creationId xmlns:a16="http://schemas.microsoft.com/office/drawing/2014/main" id="{C200E09C-24FC-45B7-A992-0623917683E1}"/>
              </a:ext>
            </a:extLst>
          </p:cNvPr>
          <p:cNvSpPr txBox="1"/>
          <p:nvPr/>
        </p:nvSpPr>
        <p:spPr>
          <a:xfrm>
            <a:off x="2286000" y="6035564"/>
            <a:ext cx="1007534" cy="369332"/>
          </a:xfrm>
          <a:prstGeom prst="rect">
            <a:avLst/>
          </a:prstGeom>
          <a:noFill/>
        </p:spPr>
        <p:txBody>
          <a:bodyPr wrap="square" rtlCol="0">
            <a:spAutoFit/>
          </a:bodyPr>
          <a:lstStyle/>
          <a:p>
            <a:r>
              <a:rPr lang="en-US" altLang="zh-CN" dirty="0"/>
              <a:t>ECSSD</a:t>
            </a:r>
            <a:endParaRPr lang="zh-CN" altLang="en-US" dirty="0"/>
          </a:p>
        </p:txBody>
      </p:sp>
      <p:sp>
        <p:nvSpPr>
          <p:cNvPr id="9" name="文本框 8">
            <a:extLst>
              <a:ext uri="{FF2B5EF4-FFF2-40B4-BE49-F238E27FC236}">
                <a16:creationId xmlns:a16="http://schemas.microsoft.com/office/drawing/2014/main" id="{C1FC98A1-3E64-48AF-88E9-CBC0F71ACA25}"/>
              </a:ext>
            </a:extLst>
          </p:cNvPr>
          <p:cNvSpPr txBox="1"/>
          <p:nvPr/>
        </p:nvSpPr>
        <p:spPr>
          <a:xfrm>
            <a:off x="5362148" y="6030566"/>
            <a:ext cx="1467704" cy="369332"/>
          </a:xfrm>
          <a:prstGeom prst="rect">
            <a:avLst/>
          </a:prstGeom>
          <a:noFill/>
        </p:spPr>
        <p:txBody>
          <a:bodyPr wrap="square" rtlCol="0">
            <a:spAutoFit/>
          </a:bodyPr>
          <a:lstStyle/>
          <a:p>
            <a:r>
              <a:rPr lang="en-US" altLang="zh-CN" dirty="0"/>
              <a:t>PASCAL-S</a:t>
            </a:r>
            <a:endParaRPr lang="zh-CN" altLang="en-US" dirty="0"/>
          </a:p>
        </p:txBody>
      </p:sp>
      <p:sp>
        <p:nvSpPr>
          <p:cNvPr id="10" name="文本框 9">
            <a:extLst>
              <a:ext uri="{FF2B5EF4-FFF2-40B4-BE49-F238E27FC236}">
                <a16:creationId xmlns:a16="http://schemas.microsoft.com/office/drawing/2014/main" id="{CC3B19FC-2932-4830-97E9-CA28C002A1B5}"/>
              </a:ext>
            </a:extLst>
          </p:cNvPr>
          <p:cNvSpPr txBox="1"/>
          <p:nvPr/>
        </p:nvSpPr>
        <p:spPr>
          <a:xfrm>
            <a:off x="8768496" y="6035564"/>
            <a:ext cx="1007534" cy="369332"/>
          </a:xfrm>
          <a:prstGeom prst="rect">
            <a:avLst/>
          </a:prstGeom>
          <a:noFill/>
        </p:spPr>
        <p:txBody>
          <a:bodyPr wrap="square" rtlCol="0">
            <a:spAutoFit/>
          </a:bodyPr>
          <a:lstStyle/>
          <a:p>
            <a:r>
              <a:rPr lang="en-US" altLang="zh-CN" dirty="0"/>
              <a:t>SED2</a:t>
            </a:r>
            <a:endParaRPr lang="zh-CN" altLang="en-US" dirty="0"/>
          </a:p>
        </p:txBody>
      </p:sp>
    </p:spTree>
    <p:extLst>
      <p:ext uri="{BB962C8B-B14F-4D97-AF65-F5344CB8AC3E}">
        <p14:creationId xmlns:p14="http://schemas.microsoft.com/office/powerpoint/2010/main" val="27094064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5135894" y="1700811"/>
            <a:ext cx="1920213" cy="1788383"/>
            <a:chOff x="1164" y="687"/>
            <a:chExt cx="3219" cy="2998"/>
          </a:xfrm>
          <a:solidFill>
            <a:srgbClr val="E74E3E"/>
          </a:solidFill>
        </p:grpSpPr>
        <p:sp>
          <p:nvSpPr>
            <p:cNvPr id="7"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8323"/>
              <a:endParaRPr lang="zh-HK" altLang="en-US" sz="2400">
                <a:solidFill>
                  <a:prstClr val="black"/>
                </a:solidFill>
              </a:endParaRPr>
            </a:p>
          </p:txBody>
        </p:sp>
        <p:sp>
          <p:nvSpPr>
            <p:cNvPr id="8"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8323"/>
              <a:endParaRPr lang="zh-HK" altLang="en-US" sz="2400">
                <a:solidFill>
                  <a:prstClr val="black"/>
                </a:solidFill>
              </a:endParaRPr>
            </a:p>
          </p:txBody>
        </p:sp>
      </p:grpSp>
      <p:sp>
        <p:nvSpPr>
          <p:cNvPr id="9" name="矩形 8"/>
          <p:cNvSpPr/>
          <p:nvPr/>
        </p:nvSpPr>
        <p:spPr>
          <a:xfrm>
            <a:off x="3622397" y="3800583"/>
            <a:ext cx="5013424" cy="1056117"/>
          </a:xfrm>
          <a:prstGeom prst="rect">
            <a:avLst/>
          </a:prstGeom>
          <a:solidFill>
            <a:srgbClr val="E74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323"/>
            <a:r>
              <a:rPr lang="zh-CN" altLang="en-US" sz="6400" b="1" spc="400" dirty="0">
                <a:solidFill>
                  <a:prstClr val="white"/>
                </a:solidFill>
                <a:latin typeface="微软雅黑" panose="020B0503020204020204" pitchFamily="34" charset="-122"/>
                <a:ea typeface="微软雅黑" panose="020B0503020204020204" pitchFamily="34" charset="-122"/>
              </a:rPr>
              <a:t>   谢 谢！</a:t>
            </a:r>
            <a:endParaRPr lang="zh-HK" altLang="en-US" sz="6400" b="1" spc="400"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9710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295037"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算法分类</a:t>
            </a:r>
            <a:r>
              <a:rPr kumimoji="0" lang="en-US" altLang="zh-CN"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rPr>
              <a:t>(</a:t>
            </a:r>
            <a:r>
              <a:rPr lang="en-US" altLang="zh-CN" sz="2667" dirty="0">
                <a:solidFill>
                  <a:prstClr val="white"/>
                </a:solidFill>
                <a:latin typeface="华文新魏" panose="02010800040101010101" pitchFamily="2" charset="-122"/>
                <a:ea typeface="华文新魏" panose="02010800040101010101" pitchFamily="2" charset="-122"/>
                <a:cs typeface="+mn-ea"/>
              </a:rPr>
              <a:t>Algorithm Taxonomy)</a:t>
            </a:r>
            <a:endParaRPr kumimoji="0" lang="zh-CN" altLang="en-US"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pic>
        <p:nvPicPr>
          <p:cNvPr id="3" name="图片 2">
            <a:extLst>
              <a:ext uri="{FF2B5EF4-FFF2-40B4-BE49-F238E27FC236}">
                <a16:creationId xmlns:a16="http://schemas.microsoft.com/office/drawing/2014/main" id="{286BDD80-2508-4D48-9E48-DA57138D1E5E}"/>
              </a:ext>
            </a:extLst>
          </p:cNvPr>
          <p:cNvPicPr>
            <a:picLocks noChangeAspect="1"/>
          </p:cNvPicPr>
          <p:nvPr/>
        </p:nvPicPr>
        <p:blipFill>
          <a:blip r:embed="rId3"/>
          <a:stretch>
            <a:fillRect/>
          </a:stretch>
        </p:blipFill>
        <p:spPr>
          <a:xfrm>
            <a:off x="121402" y="2627139"/>
            <a:ext cx="11949196" cy="2188654"/>
          </a:xfrm>
          <a:prstGeom prst="rect">
            <a:avLst/>
          </a:prstGeom>
        </p:spPr>
      </p:pic>
      <p:pic>
        <p:nvPicPr>
          <p:cNvPr id="2" name="图片 1">
            <a:extLst>
              <a:ext uri="{FF2B5EF4-FFF2-40B4-BE49-F238E27FC236}">
                <a16:creationId xmlns:a16="http://schemas.microsoft.com/office/drawing/2014/main" id="{E0CA870A-718D-4C9A-BB41-D15BDB8A7C2D}"/>
              </a:ext>
            </a:extLst>
          </p:cNvPr>
          <p:cNvPicPr>
            <a:picLocks noChangeAspect="1"/>
          </p:cNvPicPr>
          <p:nvPr/>
        </p:nvPicPr>
        <p:blipFill>
          <a:blip r:embed="rId4"/>
          <a:stretch>
            <a:fillRect/>
          </a:stretch>
        </p:blipFill>
        <p:spPr>
          <a:xfrm>
            <a:off x="734955" y="4815793"/>
            <a:ext cx="10722089" cy="2042019"/>
          </a:xfrm>
          <a:prstGeom prst="rect">
            <a:avLst/>
          </a:prstGeom>
        </p:spPr>
      </p:pic>
      <p:sp>
        <p:nvSpPr>
          <p:cNvPr id="5" name="矩形 4">
            <a:extLst>
              <a:ext uri="{FF2B5EF4-FFF2-40B4-BE49-F238E27FC236}">
                <a16:creationId xmlns:a16="http://schemas.microsoft.com/office/drawing/2014/main" id="{A56E489B-5D44-4C32-A483-69623E9EDC1F}"/>
              </a:ext>
            </a:extLst>
          </p:cNvPr>
          <p:cNvSpPr/>
          <p:nvPr/>
        </p:nvSpPr>
        <p:spPr>
          <a:xfrm>
            <a:off x="881668" y="774550"/>
            <a:ext cx="6850668" cy="1751570"/>
          </a:xfrm>
          <a:prstGeom prst="rect">
            <a:avLst/>
          </a:prstGeom>
        </p:spPr>
        <p:txBody>
          <a:bodyPr wrap="square">
            <a:spAutoFit/>
          </a:bodyPr>
          <a:lstStyle/>
          <a:p>
            <a:pPr lvl="0" defTabSz="342900">
              <a:lnSpc>
                <a:spcPct val="150000"/>
              </a:lnSpc>
              <a:defRPr/>
            </a:pPr>
            <a:r>
              <a:rPr lang="zh-CN" altLang="en-US" sz="2000" b="1" kern="0" dirty="0">
                <a:solidFill>
                  <a:srgbClr val="071F65"/>
                </a:solidFill>
                <a:latin typeface="微软雅黑" pitchFamily="34" charset="-122"/>
                <a:ea typeface="微软雅黑" pitchFamily="34" charset="-122"/>
              </a:rPr>
              <a:t>网络架构（</a:t>
            </a:r>
            <a:r>
              <a:rPr lang="en-US" altLang="zh-CN" sz="2000" b="1" kern="0" dirty="0">
                <a:solidFill>
                  <a:srgbClr val="071F65"/>
                </a:solidFill>
                <a:latin typeface="微软雅黑" pitchFamily="34" charset="-122"/>
                <a:ea typeface="微软雅黑" pitchFamily="34" charset="-122"/>
              </a:rPr>
              <a:t>Network Architecture</a:t>
            </a:r>
            <a:r>
              <a:rPr lang="zh-CN" altLang="en-US" sz="2000" b="1" kern="0" dirty="0">
                <a:solidFill>
                  <a:srgbClr val="071F65"/>
                </a:solidFill>
                <a:latin typeface="微软雅黑" pitchFamily="34" charset="-122"/>
                <a:ea typeface="微软雅黑" pitchFamily="34" charset="-122"/>
              </a:rPr>
              <a:t>）：</a:t>
            </a:r>
            <a:endParaRPr lang="en-US" altLang="zh-CN" sz="2000" b="1" kern="0" dirty="0">
              <a:solidFill>
                <a:srgbClr val="071F65"/>
              </a:solidFill>
              <a:latin typeface="微软雅黑" pitchFamily="34" charset="-122"/>
              <a:ea typeface="微软雅黑" pitchFamily="34" charset="-122"/>
            </a:endParaRPr>
          </a:p>
          <a:p>
            <a:pPr marL="342900" lvl="0" indent="-342900" defTabSz="342900">
              <a:lnSpc>
                <a:spcPct val="150000"/>
              </a:lnSpc>
              <a:buFont typeface="Wingdings" panose="05000000000000000000" pitchFamily="2" charset="2"/>
              <a:buChar char="Ø"/>
              <a:defRPr/>
            </a:pPr>
            <a:r>
              <a:rPr lang="en-US" altLang="zh-CN" b="1" kern="0" dirty="0">
                <a:solidFill>
                  <a:srgbClr val="071F65"/>
                </a:solidFill>
                <a:latin typeface="微软雅黑" pitchFamily="34" charset="-122"/>
                <a:ea typeface="微软雅黑" pitchFamily="34" charset="-122"/>
              </a:rPr>
              <a:t>Multi-layer Perceptron (MLP)-based methods </a:t>
            </a:r>
          </a:p>
          <a:p>
            <a:pPr marL="342900" lvl="0" indent="-342900" defTabSz="342900">
              <a:lnSpc>
                <a:spcPct val="150000"/>
              </a:lnSpc>
              <a:buFont typeface="Wingdings" panose="05000000000000000000" pitchFamily="2" charset="2"/>
              <a:buChar char="Ø"/>
              <a:defRPr/>
            </a:pPr>
            <a:r>
              <a:rPr lang="en-US" altLang="zh-CN" b="1" kern="0" dirty="0">
                <a:solidFill>
                  <a:srgbClr val="071F65"/>
                </a:solidFill>
                <a:latin typeface="微软雅黑" pitchFamily="34" charset="-122"/>
                <a:ea typeface="微软雅黑" pitchFamily="34" charset="-122"/>
              </a:rPr>
              <a:t>Fully Convolutional Network (FCN)-based methods </a:t>
            </a:r>
          </a:p>
          <a:p>
            <a:pPr marL="342900" lvl="0" indent="-342900" defTabSz="342900">
              <a:lnSpc>
                <a:spcPct val="150000"/>
              </a:lnSpc>
              <a:buFont typeface="Wingdings" panose="05000000000000000000" pitchFamily="2" charset="2"/>
              <a:buChar char="Ø"/>
              <a:defRPr/>
            </a:pPr>
            <a:r>
              <a:rPr lang="en-US" altLang="zh-CN" b="1" kern="0" dirty="0">
                <a:solidFill>
                  <a:srgbClr val="071F65"/>
                </a:solidFill>
                <a:latin typeface="微软雅黑" pitchFamily="34" charset="-122"/>
                <a:ea typeface="微软雅黑" pitchFamily="34" charset="-122"/>
              </a:rPr>
              <a:t>Hybrid Network-based methods</a:t>
            </a:r>
          </a:p>
        </p:txBody>
      </p:sp>
    </p:spTree>
    <p:extLst>
      <p:ext uri="{BB962C8B-B14F-4D97-AF65-F5344CB8AC3E}">
        <p14:creationId xmlns:p14="http://schemas.microsoft.com/office/powerpoint/2010/main" val="1894022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7225053"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Multi-layer Perceptron (MLP)-based methods </a:t>
            </a:r>
            <a:endParaRPr kumimoji="0" lang="zh-CN" altLang="en-US"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8" name="矩形 7">
            <a:extLst>
              <a:ext uri="{FF2B5EF4-FFF2-40B4-BE49-F238E27FC236}">
                <a16:creationId xmlns:a16="http://schemas.microsoft.com/office/drawing/2014/main" id="{5821EABE-CE55-4433-9FBF-770AB4FBAE0B}"/>
              </a:ext>
            </a:extLst>
          </p:cNvPr>
          <p:cNvSpPr/>
          <p:nvPr/>
        </p:nvSpPr>
        <p:spPr>
          <a:xfrm>
            <a:off x="1008668" y="959949"/>
            <a:ext cx="10435187" cy="4527009"/>
          </a:xfrm>
          <a:prstGeom prst="rect">
            <a:avLst/>
          </a:prstGeom>
          <a:ln>
            <a:noFill/>
          </a:ln>
        </p:spPr>
        <p:txBody>
          <a:bodyPr wrap="square">
            <a:spAutoFit/>
          </a:bodyPr>
          <a:lstStyle/>
          <a:p>
            <a:pPr defTabSz="342900">
              <a:lnSpc>
                <a:spcPct val="150000"/>
              </a:lnSpc>
              <a:defRPr/>
            </a:pPr>
            <a:r>
              <a:rPr lang="en-US" altLang="zh-CN" sz="2000" b="1" kern="0" dirty="0">
                <a:solidFill>
                  <a:srgbClr val="071F65"/>
                </a:solidFill>
                <a:latin typeface="微软雅黑" pitchFamily="34" charset="-122"/>
                <a:ea typeface="微软雅黑" pitchFamily="34" charset="-122"/>
              </a:rPr>
              <a:t>Multi-layer Perceptron (MLP)-based methods </a:t>
            </a:r>
            <a:r>
              <a:rPr kumimoji="0" lang="zh-CN" altLang="en-US" sz="2000" b="1" i="0" u="none" strike="noStrike" kern="0" cap="none" spc="0" normalizeH="0" baseline="0" noProof="0" dirty="0">
                <a:ln>
                  <a:noFill/>
                </a:ln>
                <a:solidFill>
                  <a:srgbClr val="071F65"/>
                </a:solidFill>
                <a:effectLst/>
                <a:uLnTx/>
                <a:uFillTx/>
                <a:latin typeface="微软雅黑" pitchFamily="34" charset="-122"/>
                <a:ea typeface="微软雅黑" pitchFamily="34" charset="-122"/>
              </a:rPr>
              <a:t>：</a:t>
            </a:r>
            <a:endParaRPr kumimoji="0" lang="en-US" altLang="zh-CN" sz="2000" b="1" i="0" u="none" strike="noStrike" kern="0" cap="none" spc="0" normalizeH="0" baseline="0" noProof="0" dirty="0">
              <a:ln>
                <a:noFill/>
              </a:ln>
              <a:solidFill>
                <a:srgbClr val="071F65"/>
              </a:solidFill>
              <a:effectLst/>
              <a:uLnTx/>
              <a:uFillTx/>
              <a:latin typeface="微软雅黑" pitchFamily="34" charset="-122"/>
              <a:ea typeface="微软雅黑" pitchFamily="34" charset="-122"/>
            </a:endParaRPr>
          </a:p>
          <a:p>
            <a:pPr lvl="0">
              <a:lnSpc>
                <a:spcPct val="150000"/>
              </a:lnSpc>
              <a:defRPr/>
            </a:pPr>
            <a:r>
              <a:rPr lang="zh-CN" altLang="en-US" dirty="0">
                <a:latin typeface="微软雅黑" panose="020B0503020204020204" pitchFamily="34" charset="-122"/>
                <a:ea typeface="微软雅黑" panose="020B0503020204020204" pitchFamily="34" charset="-122"/>
              </a:rPr>
              <a:t>对每一个小处理单元送入网络（</a:t>
            </a:r>
            <a:r>
              <a:rPr lang="en-US" altLang="zh-CN" dirty="0">
                <a:latin typeface="微软雅黑" panose="020B0503020204020204" pitchFamily="34" charset="-122"/>
                <a:ea typeface="微软雅黑" panose="020B0503020204020204" pitchFamily="34" charset="-122"/>
              </a:rPr>
              <a:t> super-pixel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patch</a:t>
            </a:r>
            <a:r>
              <a:rPr lang="zh-CN" altLang="en-US" dirty="0">
                <a:latin typeface="微软雅黑" panose="020B0503020204020204" pitchFamily="34" charset="-122"/>
                <a:ea typeface="微软雅黑" panose="020B0503020204020204" pitchFamily="34" charset="-122"/>
              </a:rPr>
              <a:t>）进行特征提取</a:t>
            </a:r>
            <a:endParaRPr lang="en-US" altLang="zh-CN" dirty="0">
              <a:latin typeface="微软雅黑" panose="020B0503020204020204" pitchFamily="34" charset="-122"/>
              <a:ea typeface="微软雅黑" panose="020B0503020204020204" pitchFamily="34" charset="-122"/>
            </a:endParaRPr>
          </a:p>
          <a:p>
            <a:pPr lvl="0">
              <a:lnSpc>
                <a:spcPct val="150000"/>
              </a:lnSpc>
              <a:defRPr/>
            </a:pPr>
            <a:r>
              <a:rPr lang="zh-CN" altLang="en-US" dirty="0">
                <a:latin typeface="微软雅黑" panose="020B0503020204020204" pitchFamily="34" charset="-122"/>
                <a:ea typeface="微软雅黑" panose="020B0503020204020204" pitchFamily="34" charset="-122"/>
              </a:rPr>
              <a:t>分类：</a:t>
            </a:r>
            <a:endParaRPr lang="en-US" altLang="zh-CN" dirty="0">
              <a:latin typeface="微软雅黑" panose="020B0503020204020204" pitchFamily="34" charset="-122"/>
              <a:ea typeface="微软雅黑" panose="020B0503020204020204" pitchFamily="34" charset="-122"/>
            </a:endParaRPr>
          </a:p>
          <a:p>
            <a:pPr marL="342900" lvl="0" indent="-342900">
              <a:lnSpc>
                <a:spcPct val="150000"/>
              </a:lnSpc>
              <a:buFont typeface="Wingdings" panose="05000000000000000000" pitchFamily="2" charset="2"/>
              <a:buChar char="Ø"/>
              <a:defRPr/>
            </a:pPr>
            <a:r>
              <a:rPr lang="en-US" altLang="zh-CN" dirty="0">
                <a:latin typeface="微软雅黑" panose="020B0503020204020204" pitchFamily="34" charset="-122"/>
                <a:ea typeface="微软雅黑" panose="020B0503020204020204" pitchFamily="34" charset="-122"/>
              </a:rPr>
              <a:t>Super-pixel/patch-based methods</a:t>
            </a:r>
          </a:p>
          <a:p>
            <a:pPr marL="342900" lvl="0" indent="-342900">
              <a:lnSpc>
                <a:spcPct val="150000"/>
              </a:lnSpc>
              <a:buFont typeface="Wingdings" panose="05000000000000000000" pitchFamily="2" charset="2"/>
              <a:buChar char="Ø"/>
              <a:defRPr/>
            </a:pPr>
            <a:r>
              <a:rPr lang="en-US" altLang="zh-CN" dirty="0">
                <a:latin typeface="微软雅黑" panose="020B0503020204020204" pitchFamily="34" charset="-122"/>
                <a:ea typeface="微软雅黑" panose="020B0503020204020204" pitchFamily="34" charset="-122"/>
              </a:rPr>
              <a:t>Object proposal-based methods</a:t>
            </a:r>
          </a:p>
          <a:p>
            <a:pPr>
              <a:lnSpc>
                <a:spcPct val="150000"/>
              </a:lnSpc>
              <a:defRPr/>
            </a:pPr>
            <a:r>
              <a:rPr lang="zh-CN" altLang="en-US" dirty="0">
                <a:latin typeface="微软雅黑" panose="020B0503020204020204" pitchFamily="34" charset="-122"/>
                <a:ea typeface="微软雅黑" panose="020B0503020204020204" pitchFamily="34" charset="-122"/>
              </a:rPr>
              <a:t>存在问题：</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defRPr/>
            </a:pPr>
            <a:r>
              <a:rPr lang="zh-CN" altLang="en-US" dirty="0">
                <a:latin typeface="微软雅黑" panose="020B0503020204020204" pitchFamily="34" charset="-122"/>
                <a:ea typeface="微软雅黑" panose="020B0503020204020204" pitchFamily="34" charset="-122"/>
              </a:rPr>
              <a:t>无法利用整体空间信息</a:t>
            </a:r>
          </a:p>
          <a:p>
            <a:pPr marL="285750" indent="-285750">
              <a:lnSpc>
                <a:spcPct val="150000"/>
              </a:lnSpc>
              <a:buFont typeface="Wingdings" panose="05000000000000000000" pitchFamily="2" charset="2"/>
              <a:buChar char="Ø"/>
              <a:defRPr/>
            </a:pPr>
            <a:r>
              <a:rPr lang="zh-CN" altLang="en-US" dirty="0">
                <a:latin typeface="微软雅黑" panose="020B0503020204020204" pitchFamily="34" charset="-122"/>
                <a:ea typeface="微软雅黑" panose="020B0503020204020204" pitchFamily="34" charset="-122"/>
              </a:rPr>
              <a:t>耗时（需要对每一个</a:t>
            </a:r>
            <a:r>
              <a:rPr lang="en-US" altLang="zh-CN" dirty="0">
                <a:latin typeface="微软雅黑" panose="020B0503020204020204" pitchFamily="34" charset="-122"/>
                <a:ea typeface="微软雅黑" panose="020B0503020204020204" pitchFamily="34" charset="-122"/>
              </a:rPr>
              <a:t>patch</a:t>
            </a:r>
            <a:r>
              <a:rPr lang="zh-CN" altLang="en-US" dirty="0">
                <a:latin typeface="微软雅黑" panose="020B0503020204020204" pitchFamily="34" charset="-122"/>
                <a:ea typeface="微软雅黑" panose="020B0503020204020204" pitchFamily="34" charset="-122"/>
              </a:rPr>
              <a:t>送入网络进行处理）</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defRPr/>
            </a:pPr>
            <a:endParaRPr lang="en-US" altLang="zh-CN" sz="1600" dirty="0">
              <a:latin typeface="微软雅黑" panose="020B0503020204020204" pitchFamily="34" charset="-122"/>
              <a:ea typeface="微软雅黑" panose="020B0503020204020204" pitchFamily="34" charset="-122"/>
            </a:endParaRPr>
          </a:p>
          <a:p>
            <a:pPr>
              <a:lnSpc>
                <a:spcPct val="150000"/>
              </a:lnSpc>
              <a:defRPr/>
            </a:pPr>
            <a:endParaRPr lang="en-US" altLang="zh-CN" sz="1600" dirty="0">
              <a:latin typeface="微软雅黑" panose="020B0503020204020204" pitchFamily="34" charset="-122"/>
              <a:ea typeface="微软雅黑" panose="020B0503020204020204" pitchFamily="34" charset="-122"/>
            </a:endParaRPr>
          </a:p>
          <a:p>
            <a:pPr>
              <a:lnSpc>
                <a:spcPct val="150000"/>
              </a:lnSpc>
              <a:defRPr/>
            </a:pPr>
            <a:endParaRPr lang="en-US" altLang="zh-CN" sz="16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0CBE97A6-C5AA-4303-AD0A-7FFD463D2CE7}"/>
              </a:ext>
            </a:extLst>
          </p:cNvPr>
          <p:cNvPicPr>
            <a:picLocks noChangeAspect="1"/>
          </p:cNvPicPr>
          <p:nvPr/>
        </p:nvPicPr>
        <p:blipFill>
          <a:blip r:embed="rId3"/>
          <a:stretch>
            <a:fillRect/>
          </a:stretch>
        </p:blipFill>
        <p:spPr>
          <a:xfrm>
            <a:off x="7611153" y="1573934"/>
            <a:ext cx="2982956" cy="3391150"/>
          </a:xfrm>
          <a:prstGeom prst="rect">
            <a:avLst/>
          </a:prstGeom>
        </p:spPr>
      </p:pic>
    </p:spTree>
    <p:extLst>
      <p:ext uri="{BB962C8B-B14F-4D97-AF65-F5344CB8AC3E}">
        <p14:creationId xmlns:p14="http://schemas.microsoft.com/office/powerpoint/2010/main" val="3986909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7225053"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Multi-layer Perceptron (MLP)-based methods </a:t>
            </a:r>
          </a:p>
        </p:txBody>
      </p:sp>
      <p:sp>
        <p:nvSpPr>
          <p:cNvPr id="2" name="矩形 1">
            <a:extLst>
              <a:ext uri="{FF2B5EF4-FFF2-40B4-BE49-F238E27FC236}">
                <a16:creationId xmlns:a16="http://schemas.microsoft.com/office/drawing/2014/main" id="{98E838D9-B3C3-4333-8915-8FC38B050E7D}"/>
              </a:ext>
            </a:extLst>
          </p:cNvPr>
          <p:cNvSpPr/>
          <p:nvPr/>
        </p:nvSpPr>
        <p:spPr>
          <a:xfrm>
            <a:off x="3948508" y="1957418"/>
            <a:ext cx="4151783" cy="369332"/>
          </a:xfrm>
          <a:prstGeom prst="rect">
            <a:avLst/>
          </a:prstGeom>
        </p:spPr>
        <p:txBody>
          <a:bodyPr wrap="square">
            <a:spAutoFit/>
          </a:bodyPr>
          <a:lstStyle/>
          <a:p>
            <a:r>
              <a:rPr lang="en-US" altLang="zh-CN" dirty="0"/>
              <a:t>R. Zhao, W. Ouyang, H. Li, and X. Wang</a:t>
            </a:r>
            <a:endParaRPr lang="en-US" altLang="zh-CN" sz="1600" dirty="0"/>
          </a:p>
        </p:txBody>
      </p:sp>
      <p:sp>
        <p:nvSpPr>
          <p:cNvPr id="5" name="矩形 4">
            <a:extLst>
              <a:ext uri="{FF2B5EF4-FFF2-40B4-BE49-F238E27FC236}">
                <a16:creationId xmlns:a16="http://schemas.microsoft.com/office/drawing/2014/main" id="{1A260923-0257-4C9C-B1B2-C9B39EA17CB2}"/>
              </a:ext>
            </a:extLst>
          </p:cNvPr>
          <p:cNvSpPr/>
          <p:nvPr/>
        </p:nvSpPr>
        <p:spPr>
          <a:xfrm>
            <a:off x="834165" y="1207142"/>
            <a:ext cx="10704827" cy="584775"/>
          </a:xfrm>
          <a:prstGeom prst="rect">
            <a:avLst/>
          </a:prstGeom>
          <a:noFill/>
        </p:spPr>
        <p:txBody>
          <a:bodyPr wrap="square" lIns="91440" tIns="45720" rIns="91440" bIns="45720">
            <a:spAutoFit/>
          </a:bodyPr>
          <a:lstStyle/>
          <a:p>
            <a:pPr algn="ctr"/>
            <a:r>
              <a:rPr lang="en-US" altLang="zh-CN" sz="3200" dirty="0">
                <a:ln w="0"/>
                <a:solidFill>
                  <a:srgbClr val="002060"/>
                </a:solidFill>
                <a:effectLst>
                  <a:outerShdw blurRad="38100" dist="25400" dir="5400000" algn="ctr" rotWithShape="0">
                    <a:srgbClr val="6E747A">
                      <a:alpha val="43000"/>
                    </a:srgbClr>
                  </a:outerShdw>
                </a:effectLst>
              </a:rPr>
              <a:t>Saliency detection by multi-context deep learning</a:t>
            </a:r>
            <a:endParaRPr lang="zh-CN" altLang="en-US" sz="3200" b="0" cap="none" spc="0" dirty="0">
              <a:ln w="0"/>
              <a:solidFill>
                <a:srgbClr val="002060"/>
              </a:solidFill>
              <a:effectLst>
                <a:outerShdw blurRad="38100" dist="25400" dir="5400000" algn="ctr" rotWithShape="0">
                  <a:srgbClr val="6E747A">
                    <a:alpha val="43000"/>
                  </a:srgbClr>
                </a:outerShdw>
              </a:effectLst>
            </a:endParaRPr>
          </a:p>
        </p:txBody>
      </p:sp>
      <p:sp>
        <p:nvSpPr>
          <p:cNvPr id="9" name="矩形 8">
            <a:extLst>
              <a:ext uri="{FF2B5EF4-FFF2-40B4-BE49-F238E27FC236}">
                <a16:creationId xmlns:a16="http://schemas.microsoft.com/office/drawing/2014/main" id="{F756F96C-EE44-4DE3-8224-BABE66C63729}"/>
              </a:ext>
            </a:extLst>
          </p:cNvPr>
          <p:cNvSpPr/>
          <p:nvPr/>
        </p:nvSpPr>
        <p:spPr>
          <a:xfrm>
            <a:off x="3948508" y="2492251"/>
            <a:ext cx="4151783" cy="369332"/>
          </a:xfrm>
          <a:prstGeom prst="rect">
            <a:avLst/>
          </a:prstGeom>
        </p:spPr>
        <p:txBody>
          <a:bodyPr wrap="square">
            <a:spAutoFit/>
          </a:bodyPr>
          <a:lstStyle/>
          <a:p>
            <a:pPr algn="ctr"/>
            <a:r>
              <a:rPr lang="en-US" altLang="zh-CN" dirty="0"/>
              <a:t>CVPR2015</a:t>
            </a:r>
            <a:endParaRPr lang="en-US" altLang="zh-CN" sz="1600" dirty="0"/>
          </a:p>
        </p:txBody>
      </p:sp>
      <p:sp>
        <p:nvSpPr>
          <p:cNvPr id="10" name="文本框 9">
            <a:extLst>
              <a:ext uri="{FF2B5EF4-FFF2-40B4-BE49-F238E27FC236}">
                <a16:creationId xmlns:a16="http://schemas.microsoft.com/office/drawing/2014/main" id="{D25F13F9-FCA4-4016-B0D3-FE5F8A2FE818}"/>
              </a:ext>
            </a:extLst>
          </p:cNvPr>
          <p:cNvSpPr txBox="1"/>
          <p:nvPr/>
        </p:nvSpPr>
        <p:spPr>
          <a:xfrm>
            <a:off x="834165" y="3356175"/>
            <a:ext cx="11265471" cy="2357184"/>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传统的基于低级显著性特征或先验信息的方法存在以下问题：</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计算显著性模型需要有效的特征表示来估计显著性，但有时手工制作的低级特征无法产生足够好的显著性图，尤其是显著性目标和背景对比度比较低时</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对比不仅表现在视觉线索的差异上，而且还涉及到高层次的认知和理解</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为了更好地检测语义显著的对象，高层次的语义特征变得非常重要。</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146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7225053"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Multi-layer Perceptron (MLP)-based methods </a:t>
            </a:r>
          </a:p>
        </p:txBody>
      </p:sp>
      <p:pic>
        <p:nvPicPr>
          <p:cNvPr id="3" name="图片 2">
            <a:extLst>
              <a:ext uri="{FF2B5EF4-FFF2-40B4-BE49-F238E27FC236}">
                <a16:creationId xmlns:a16="http://schemas.microsoft.com/office/drawing/2014/main" id="{C8629F02-DBD3-4085-90AD-48B98F873C03}"/>
              </a:ext>
            </a:extLst>
          </p:cNvPr>
          <p:cNvPicPr>
            <a:picLocks noChangeAspect="1"/>
          </p:cNvPicPr>
          <p:nvPr/>
        </p:nvPicPr>
        <p:blipFill rotWithShape="1">
          <a:blip r:embed="rId3"/>
          <a:srcRect b="29755"/>
          <a:stretch/>
        </p:blipFill>
        <p:spPr>
          <a:xfrm>
            <a:off x="2937452" y="825479"/>
            <a:ext cx="5763202" cy="2727732"/>
          </a:xfrm>
          <a:prstGeom prst="rect">
            <a:avLst/>
          </a:prstGeom>
        </p:spPr>
      </p:pic>
      <p:sp>
        <p:nvSpPr>
          <p:cNvPr id="11" name="文本框 10">
            <a:extLst>
              <a:ext uri="{FF2B5EF4-FFF2-40B4-BE49-F238E27FC236}">
                <a16:creationId xmlns:a16="http://schemas.microsoft.com/office/drawing/2014/main" id="{3E52DC0B-57DF-4870-9673-C34082144C0D}"/>
              </a:ext>
            </a:extLst>
          </p:cNvPr>
          <p:cNvSpPr txBox="1"/>
          <p:nvPr/>
        </p:nvSpPr>
        <p:spPr>
          <a:xfrm>
            <a:off x="538601" y="3888045"/>
            <a:ext cx="11440963" cy="2264851"/>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一个合适的检测范围对于帮助显著对象从上下文中脱颖而出，同时保持非显著对象被抑制也是非常重要的。</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上图中，高层次的知识告诉我们关于花、树叶、汽车和防护栅栏的信息，但不能回答哪些是显著的对象</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如果采用局部上下文（如图（</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）中的红色虚线框）来确定显著性，则所有这些对象都将突出显示为显著对象，如图（</a:t>
            </a: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）所示，这就成了一般的目标检测和分割问题。</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由于不同类别的对象在位置和尺度上的变化非常大，因此全局上下文（包括完整图像）更适合于确定对象的显著性。因为全局上下文将图像中的所有对象都考虑在内，而且只有使用全局上下文，我们才能对所有对象之间的对比度进行建模。</a:t>
            </a:r>
          </a:p>
        </p:txBody>
      </p:sp>
    </p:spTree>
    <p:extLst>
      <p:ext uri="{BB962C8B-B14F-4D97-AF65-F5344CB8AC3E}">
        <p14:creationId xmlns:p14="http://schemas.microsoft.com/office/powerpoint/2010/main" val="225599148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4266</TotalTime>
  <Words>3943</Words>
  <Application>Microsoft Office PowerPoint</Application>
  <PresentationFormat>宽屏</PresentationFormat>
  <Paragraphs>322</Paragraphs>
  <Slides>52</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52</vt:i4>
      </vt:variant>
    </vt:vector>
  </HeadingPairs>
  <TitlesOfParts>
    <vt:vector size="62" baseType="lpstr">
      <vt:lpstr>等线</vt:lpstr>
      <vt:lpstr>等线 Light</vt:lpstr>
      <vt:lpstr>华文新魏</vt:lpstr>
      <vt:lpstr>微软雅黑</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Mrzher</dc:creator>
  <cp:lastModifiedBy>崔 哲</cp:lastModifiedBy>
  <cp:revision>77</cp:revision>
  <dcterms:created xsi:type="dcterms:W3CDTF">2019-09-03T02:36:16Z</dcterms:created>
  <dcterms:modified xsi:type="dcterms:W3CDTF">2019-09-06T13:40:00Z</dcterms:modified>
</cp:coreProperties>
</file>